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57" r:id="rId4"/>
    <p:sldId id="282" r:id="rId5"/>
    <p:sldId id="284" r:id="rId6"/>
    <p:sldId id="285" r:id="rId7"/>
    <p:sldId id="279" r:id="rId8"/>
  </p:sldIdLst>
  <p:sldSz cx="10680700" cy="7556500"/>
  <p:notesSz cx="9872663" cy="6797675"/>
  <p:embeddedFontLst>
    <p:embeddedFont>
      <p:font typeface="MWDJJC+Neuron"/>
      <p:regular r:id="rId10"/>
    </p:embeddedFont>
    <p:embeddedFont>
      <p:font typeface="Arial Black" pitchFamily="34" charset="0"/>
      <p:bold r:id="rId11"/>
    </p:embeddedFont>
    <p:embeddedFont>
      <p:font typeface="Bookman Old Style" pitchFamily="18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rial Narrow" pitchFamily="34" charset="0"/>
      <p:regular r:id="rId20"/>
      <p:bold r:id="rId21"/>
      <p:italic r:id="rId22"/>
      <p:boldItalic r:id="rId23"/>
    </p:embeddedFont>
    <p:embeddedFont>
      <p:font typeface="MVRCJO+Neuron-DemiBold"/>
      <p:regular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E4B5"/>
    <a:srgbClr val="096469"/>
    <a:srgbClr val="A9AAAE"/>
    <a:srgbClr val="ACACAF"/>
    <a:srgbClr val="8DA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74" autoAdjust="0"/>
  </p:normalViewPr>
  <p:slideViewPr>
    <p:cSldViewPr>
      <p:cViewPr>
        <p:scale>
          <a:sx n="113" d="100"/>
          <a:sy n="113" d="100"/>
        </p:scale>
        <p:origin x="-1044" y="-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3:50:08.98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8198,'0'0'0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5BF4-CB99-4E1C-AA1D-26B318BB83F9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14700" y="849313"/>
            <a:ext cx="324326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781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C8E24-4990-437F-8314-280E1B9E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4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8E24-4990-437F-8314-280E1B9E95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3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Название слайда – формула расчёта стоимости услуги для потребителей – юридических лиц и индивидуальных предпринимателей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8E24-4990-437F-8314-280E1B9E95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0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Название слайда – формула расчёта стоимости услуги для потребителей – юридических лиц и индивидуальных предпринимателей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8E24-4990-437F-8314-280E1B9E95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0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Название слайда – формула расчёта стоимости услуги для потребителей – юридических лиц и индивидуальных предпринимателей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8E24-4990-437F-8314-280E1B9E95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0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9" Type="http://schemas.openxmlformats.org/officeDocument/2006/relationships/image" Target="../media/image14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3791132" y="1870508"/>
            <a:ext cx="3113813" cy="403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4773956" y="497791"/>
            <a:ext cx="1145704" cy="1291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161417"/>
            <a:ext cx="10680700" cy="976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41978" y="7171371"/>
            <a:ext cx="140965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64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8636B"/>
                </a:solidFill>
                <a:latin typeface="MVRCJO+Neuron-DemiBold"/>
                <a:cs typeface="MVRCJO+Neuron-DemiBold"/>
              </a:rPr>
              <a:t>202</a:t>
            </a:r>
            <a:r>
              <a:rPr lang="ru-RU" sz="2400" dirty="0">
                <a:solidFill>
                  <a:srgbClr val="08636B"/>
                </a:solidFill>
                <a:latin typeface="MVRCJO+Neuron-DemiBold"/>
                <a:cs typeface="MVRCJO+Neuron-DemiBold"/>
              </a:rPr>
              <a:t>2</a:t>
            </a:r>
            <a:r>
              <a:rPr sz="2400" spc="-107" dirty="0">
                <a:solidFill>
                  <a:srgbClr val="08636B"/>
                </a:solidFill>
                <a:latin typeface="MVRCJO+Neuron-DemiBold"/>
                <a:cs typeface="MVRCJO+Neuron-DemiBold"/>
              </a:rPr>
              <a:t> </a:t>
            </a:r>
            <a:r>
              <a:rPr sz="2400" dirty="0">
                <a:solidFill>
                  <a:srgbClr val="08636B"/>
                </a:solidFill>
                <a:latin typeface="MVRCJO+Neuron-DemiBold"/>
                <a:cs typeface="MVRCJO+Neuron-DemiBold"/>
              </a:rPr>
              <a:t>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A5CE66-7E21-405E-AEF7-24837D9956DB}"/>
              </a:ext>
            </a:extLst>
          </p:cNvPr>
          <p:cNvSpPr txBox="1"/>
          <p:nvPr/>
        </p:nvSpPr>
        <p:spPr>
          <a:xfrm>
            <a:off x="947862" y="3157157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РЕГИОНАЛЬНОГО ОПЕРАТОРА И ПОТРЕБИТЕЛЕЙ (ЮРИДИЧЕСКИХ ЛИЦ) ПО ОБРАЩЕНИЮ С ТКО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15696" y="753914"/>
            <a:ext cx="417448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66469"/>
                </a:solidFill>
                <a:latin typeface="MVRCJO+Neuron-DemiBold"/>
                <a:cs typeface="MVRCJO+Neuron-DemiBold"/>
              </a:rPr>
              <a:t>Обязанность всех потребителей заключать договор с РО</a:t>
            </a:r>
            <a:endParaRPr sz="2000" dirty="0">
              <a:solidFill>
                <a:srgbClr val="066469"/>
              </a:solidFill>
              <a:latin typeface="MVRCJO+Neuron-DemiBold"/>
              <a:cs typeface="MVRCJO+Neuron-DemiBold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206201D-42CB-4870-AB20-60ACD6855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638" y="393874"/>
            <a:ext cx="2322777" cy="4816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CC9D23-C8E7-41FE-9C57-3E927C578EC8}"/>
              </a:ext>
            </a:extLst>
          </p:cNvPr>
          <p:cNvSpPr/>
          <p:nvPr/>
        </p:nvSpPr>
        <p:spPr>
          <a:xfrm>
            <a:off x="1225525" y="1635875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собственники ТКО обязаны заключить договор на оказание услуг по обращению с ТКО с региональным оператором, в зоне деятельности которого образуются ТКО и находятся места их накопления.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7596A3-99F7-4B53-8F5B-0EBBCEA58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82" y="1461557"/>
            <a:ext cx="1281387" cy="179208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D93DB4-8C35-4429-9B21-81663B0C45C3}"/>
              </a:ext>
            </a:extLst>
          </p:cNvPr>
          <p:cNvSpPr/>
          <p:nvPr/>
        </p:nvSpPr>
        <p:spPr>
          <a:xfrm>
            <a:off x="1225525" y="2507577"/>
            <a:ext cx="9592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(24.7 ФЗ от 24.06.1998 № 89-ФЗ «Об отходах производства и потребления»)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829F7F-186A-4CB5-BECE-5DFAB5A31669}"/>
              </a:ext>
            </a:extLst>
          </p:cNvPr>
          <p:cNvSpPr/>
          <p:nvPr/>
        </p:nvSpPr>
        <p:spPr>
          <a:xfrm>
            <a:off x="1263369" y="3011521"/>
            <a:ext cx="8853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Договор для всех опубликован и заключен по типовой форме пока не подана заявка потребителя и нет договора на бумажном носителе.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4E34651-7593-45F2-8A7C-37F6755AF588}"/>
              </a:ext>
            </a:extLst>
          </p:cNvPr>
          <p:cNvSpPr/>
          <p:nvPr/>
        </p:nvSpPr>
        <p:spPr>
          <a:xfrm>
            <a:off x="1225525" y="3541650"/>
            <a:ext cx="936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(П. 8(17)Правил обращения с ТКО, ПП РФ от 12.11.2016 № 1156)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D9D8C4FA-31E8-4702-AEED-BE260EF15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82" y="2693817"/>
            <a:ext cx="1281387" cy="1792085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298E8DF5-4E79-4905-9F93-50D0786F0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82" y="3865385"/>
            <a:ext cx="1281387" cy="179208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17BD20B-C35E-4297-A183-AA28C3845623}"/>
              </a:ext>
            </a:extLst>
          </p:cNvPr>
          <p:cNvSpPr/>
          <p:nvPr/>
        </p:nvSpPr>
        <p:spPr>
          <a:xfrm>
            <a:off x="1225525" y="4291529"/>
            <a:ext cx="9155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Договор носит абонентский характер и объём оказываемых услуг не влияет на сумму оплаты по договору. </a:t>
            </a:r>
          </a:p>
          <a:p>
            <a:r>
              <a:rPr lang="ru-RU" dirty="0">
                <a:solidFill>
                  <a:srgbClr val="00B050"/>
                </a:solidFill>
              </a:rPr>
              <a:t>(Постановление АС Северо-Западного округа от 24.11.2021 по делу № 21-321/2020). 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FD098CCC-7031-45D5-BC1C-11F3E2AAD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81" y="5085162"/>
            <a:ext cx="1281387" cy="1792085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5F6B642B-C66B-4E0E-957E-BD5AAE4F103D}"/>
              </a:ext>
            </a:extLst>
          </p:cNvPr>
          <p:cNvSpPr/>
          <p:nvPr/>
        </p:nvSpPr>
        <p:spPr>
          <a:xfrm>
            <a:off x="1225525" y="5650827"/>
            <a:ext cx="9155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отсутствие договора потребитель может быть привлечен к установленной законодательством РФ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33843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15696" y="753914"/>
            <a:ext cx="417448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66469"/>
                </a:solidFill>
                <a:latin typeface="MVRCJO+Neuron-DemiBold"/>
                <a:cs typeface="MVRCJO+Neuron-DemiBold"/>
              </a:rPr>
              <a:t>ФОРМУЛА РАСЧЕТА ОПЛАТЫ ЗА УСЛУГИ ПО НОРМАТИВУ:</a:t>
            </a:r>
            <a:endParaRPr sz="2000" dirty="0">
              <a:solidFill>
                <a:srgbClr val="066469"/>
              </a:solidFill>
              <a:latin typeface="MVRCJO+Neuron-DemiBold"/>
              <a:cs typeface="MVRCJO+Neuron-Demi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1271" y="3462611"/>
            <a:ext cx="825738" cy="500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endParaRPr sz="2600" dirty="0">
              <a:solidFill>
                <a:srgbClr val="221E1F"/>
              </a:solidFill>
              <a:latin typeface="MWDJJC+Neuron"/>
              <a:cs typeface="MWDJJC+Neuron"/>
            </a:endParaRPr>
          </a:p>
          <a:p>
            <a:pPr marL="114629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endParaRPr sz="1500" dirty="0">
              <a:solidFill>
                <a:srgbClr val="221E1F"/>
              </a:solidFill>
              <a:latin typeface="MWDJJC+Neuron"/>
              <a:cs typeface="MWDJJC+Neuron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0C40257-DA2C-492B-AB09-54D2C1FDC1BB}"/>
              </a:ext>
            </a:extLst>
          </p:cNvPr>
          <p:cNvGrpSpPr/>
          <p:nvPr/>
        </p:nvGrpSpPr>
        <p:grpSpPr>
          <a:xfrm>
            <a:off x="459457" y="1480746"/>
            <a:ext cx="5600973" cy="1745185"/>
            <a:chOff x="2072240" y="1658857"/>
            <a:chExt cx="6819538" cy="1745185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5EBE74C7-6F73-457F-A53D-C3485B5C7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240" y="1658857"/>
              <a:ext cx="6657114" cy="1745185"/>
            </a:xfrm>
            <a:prstGeom prst="rect">
              <a:avLst/>
            </a:prstGeom>
          </p:spPr>
        </p:pic>
        <p:sp>
          <p:nvSpPr>
            <p:cNvPr id="47" name="Блок-схема: сопоставление 46">
              <a:extLst>
                <a:ext uri="{FF2B5EF4-FFF2-40B4-BE49-F238E27FC236}">
                  <a16:creationId xmlns:a16="http://schemas.microsoft.com/office/drawing/2014/main" xmlns="" id="{B6505102-9010-4CF3-8190-CFE22D1CE3AC}"/>
                </a:ext>
              </a:extLst>
            </p:cNvPr>
            <p:cNvSpPr/>
            <p:nvPr/>
          </p:nvSpPr>
          <p:spPr>
            <a:xfrm>
              <a:off x="2424339" y="2088979"/>
              <a:ext cx="729760" cy="696029"/>
            </a:xfrm>
            <a:prstGeom prst="flowChartCollate">
              <a:avLst/>
            </a:prstGeom>
            <a:ln>
              <a:solidFill>
                <a:srgbClr val="30E4B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object 18">
              <a:extLst>
                <a:ext uri="{FF2B5EF4-FFF2-40B4-BE49-F238E27FC236}">
                  <a16:creationId xmlns:a16="http://schemas.microsoft.com/office/drawing/2014/main" xmlns="" id="{2B25F74A-0FB7-4CD4-8D94-030D879EFE87}"/>
                </a:ext>
              </a:extLst>
            </p:cNvPr>
            <p:cNvSpPr txBox="1"/>
            <p:nvPr/>
          </p:nvSpPr>
          <p:spPr>
            <a:xfrm>
              <a:off x="2424339" y="3058200"/>
              <a:ext cx="1289801" cy="1496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30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rgbClr val="221E1F"/>
                  </a:solidFill>
                  <a:latin typeface="MWDJJC+Neuron"/>
                  <a:cs typeface="MWDJJC+Neuron"/>
                </a:rPr>
                <a:t>НОРМАТИВ</a:t>
              </a:r>
              <a:endParaRPr sz="1200" dirty="0">
                <a:solidFill>
                  <a:srgbClr val="221E1F"/>
                </a:solidFill>
                <a:latin typeface="MWDJJC+Neuron"/>
                <a:cs typeface="MWDJJC+Neuron"/>
              </a:endParaRPr>
            </a:p>
          </p:txBody>
        </p:sp>
        <p:sp>
          <p:nvSpPr>
            <p:cNvPr id="49" name="object 18">
              <a:extLst>
                <a:ext uri="{FF2B5EF4-FFF2-40B4-BE49-F238E27FC236}">
                  <a16:creationId xmlns:a16="http://schemas.microsoft.com/office/drawing/2014/main" xmlns="" id="{EDAB39B4-1712-447A-902A-A9F3203B307A}"/>
                </a:ext>
              </a:extLst>
            </p:cNvPr>
            <p:cNvSpPr txBox="1"/>
            <p:nvPr/>
          </p:nvSpPr>
          <p:spPr>
            <a:xfrm>
              <a:off x="5973029" y="3058200"/>
              <a:ext cx="1289801" cy="1496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30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rgbClr val="221E1F"/>
                  </a:solidFill>
                  <a:latin typeface="MWDJJC+Neuron"/>
                  <a:cs typeface="MWDJJC+Neuron"/>
                </a:rPr>
                <a:t>ТАРИФ</a:t>
              </a:r>
              <a:endParaRPr sz="1200" dirty="0">
                <a:solidFill>
                  <a:srgbClr val="221E1F"/>
                </a:solidFill>
                <a:latin typeface="MWDJJC+Neuron"/>
                <a:cs typeface="MWDJJC+Neuron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xmlns="" id="{E75521D3-6B47-4FA6-B258-96E82DF769B8}"/>
                </a:ext>
              </a:extLst>
            </p:cNvPr>
            <p:cNvSpPr txBox="1"/>
            <p:nvPr/>
          </p:nvSpPr>
          <p:spPr>
            <a:xfrm>
              <a:off x="3982018" y="2976775"/>
              <a:ext cx="1139764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algn="ctr">
                <a:lnSpc>
                  <a:spcPts val="130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rgbClr val="221E1F"/>
                  </a:solidFill>
                  <a:latin typeface="MWDJJC+Neuron"/>
                  <a:cs typeface="MWDJJC+Neuron"/>
                </a:rPr>
                <a:t>РАСЧЕТНАЯ ЕДИНИЦА</a:t>
              </a:r>
              <a:endParaRPr sz="1200" dirty="0">
                <a:solidFill>
                  <a:srgbClr val="221E1F"/>
                </a:solidFill>
                <a:latin typeface="MWDJJC+Neuron"/>
                <a:cs typeface="MWDJJC+Neuron"/>
              </a:endParaRPr>
            </a:p>
          </p:txBody>
        </p:sp>
        <p:sp>
          <p:nvSpPr>
            <p:cNvPr id="51" name="object 18">
              <a:extLst>
                <a:ext uri="{FF2B5EF4-FFF2-40B4-BE49-F238E27FC236}">
                  <a16:creationId xmlns:a16="http://schemas.microsoft.com/office/drawing/2014/main" xmlns="" id="{F6B4EB7E-6957-4FBB-BD41-6727EED7A483}"/>
                </a:ext>
              </a:extLst>
            </p:cNvPr>
            <p:cNvSpPr txBox="1"/>
            <p:nvPr/>
          </p:nvSpPr>
          <p:spPr>
            <a:xfrm>
              <a:off x="7601977" y="3068665"/>
              <a:ext cx="1289801" cy="1496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30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rgbClr val="221E1F"/>
                  </a:solidFill>
                  <a:latin typeface="MWDJJC+Neuron"/>
                  <a:cs typeface="MWDJJC+Neuron"/>
                </a:rPr>
                <a:t>МЕСЯЦЕВ</a:t>
              </a:r>
              <a:endParaRPr sz="1200" dirty="0">
                <a:solidFill>
                  <a:srgbClr val="221E1F"/>
                </a:solidFill>
                <a:latin typeface="MWDJJC+Neuron"/>
                <a:cs typeface="MWDJJC+Neuron"/>
              </a:endParaRPr>
            </a:p>
          </p:txBody>
        </p:sp>
      </p:grpSp>
      <p:sp>
        <p:nvSpPr>
          <p:cNvPr id="20" name="object 13">
            <a:extLst>
              <a:ext uri="{FF2B5EF4-FFF2-40B4-BE49-F238E27FC236}">
                <a16:creationId xmlns:a16="http://schemas.microsoft.com/office/drawing/2014/main" xmlns="" id="{62C873D3-D88D-405D-98CE-10E6DE8D57EC}"/>
              </a:ext>
            </a:extLst>
          </p:cNvPr>
          <p:cNvSpPr txBox="1"/>
          <p:nvPr/>
        </p:nvSpPr>
        <p:spPr>
          <a:xfrm>
            <a:off x="515695" y="3744728"/>
            <a:ext cx="417448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66469"/>
                </a:solidFill>
                <a:latin typeface="MVRCJO+Neuron-DemiBold"/>
                <a:cs typeface="MVRCJO+Neuron-DemiBold"/>
              </a:rPr>
              <a:t>ФОРМУЛА РАСЧЕТА ОПЛАТЫ ЗА УСЛУГИ ПО КОЛИЧЕСТВУ КОНТЕЙНЕРОВ:</a:t>
            </a:r>
            <a:endParaRPr sz="2000" dirty="0">
              <a:solidFill>
                <a:srgbClr val="066469"/>
              </a:solidFill>
              <a:latin typeface="MVRCJO+Neuron-DemiBold"/>
              <a:cs typeface="MVRCJO+Neuron-DemiBold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206201D-42CB-4870-AB20-60ACD6855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638" y="393874"/>
            <a:ext cx="2322777" cy="48162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DFC250B-CA93-43F0-A82B-2AB788F7AB06}"/>
              </a:ext>
            </a:extLst>
          </p:cNvPr>
          <p:cNvGrpSpPr/>
          <p:nvPr/>
        </p:nvGrpSpPr>
        <p:grpSpPr>
          <a:xfrm>
            <a:off x="1885941" y="4304659"/>
            <a:ext cx="4174489" cy="1745185"/>
            <a:chOff x="2041441" y="4292984"/>
            <a:chExt cx="5074269" cy="174518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937C4492-FD69-48B5-A567-104AA0F18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0" r="26229"/>
            <a:stretch/>
          </p:blipFill>
          <p:spPr>
            <a:xfrm>
              <a:off x="2041441" y="4292984"/>
              <a:ext cx="3154894" cy="1745185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6B3FE018-3D24-49B6-BD40-8B514C395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7009" y="5613203"/>
              <a:ext cx="1383912" cy="329213"/>
            </a:xfrm>
            <a:prstGeom prst="rect">
              <a:avLst/>
            </a:prstGeom>
          </p:spPr>
        </p:pic>
        <p:sp>
          <p:nvSpPr>
            <p:cNvPr id="32" name="object 18">
              <a:extLst>
                <a:ext uri="{FF2B5EF4-FFF2-40B4-BE49-F238E27FC236}">
                  <a16:creationId xmlns:a16="http://schemas.microsoft.com/office/drawing/2014/main" xmlns="" id="{0826B019-E59C-45F1-9782-C9AA325BA29B}"/>
                </a:ext>
              </a:extLst>
            </p:cNvPr>
            <p:cNvSpPr txBox="1"/>
            <p:nvPr/>
          </p:nvSpPr>
          <p:spPr>
            <a:xfrm>
              <a:off x="2207635" y="5585564"/>
              <a:ext cx="1127714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algn="ctr">
                <a:lnSpc>
                  <a:spcPts val="130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rgbClr val="221E1F"/>
                  </a:solidFill>
                  <a:latin typeface="MWDJJC+Neuron"/>
                  <a:cs typeface="MWDJJC+Neuron"/>
                </a:rPr>
                <a:t>КОЛИЧЕСТВО</a:t>
              </a:r>
            </a:p>
            <a:p>
              <a:pPr marL="0" marR="0" algn="ctr">
                <a:lnSpc>
                  <a:spcPts val="130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rgbClr val="221E1F"/>
                  </a:solidFill>
                  <a:latin typeface="MWDJJC+Neuron"/>
                  <a:cs typeface="MWDJJC+Neuron"/>
                </a:rPr>
                <a:t>КОНТЕЙНЕРОВ</a:t>
              </a:r>
              <a:endParaRPr sz="1200" dirty="0">
                <a:solidFill>
                  <a:srgbClr val="221E1F"/>
                </a:solidFill>
                <a:latin typeface="MWDJJC+Neuron"/>
                <a:cs typeface="MWDJJC+Neuron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9D4CF1E6-E351-43BC-B045-484D735C6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6531" y="4292984"/>
              <a:ext cx="1969179" cy="1743607"/>
            </a:xfrm>
            <a:prstGeom prst="rect">
              <a:avLst/>
            </a:prstGeom>
          </p:spPr>
        </p:pic>
      </p:grpSp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xmlns="" id="{F96B7EC0-1E10-458D-A37D-72DE90E8CF4C}"/>
              </a:ext>
            </a:extLst>
          </p:cNvPr>
          <p:cNvSpPr/>
          <p:nvPr/>
        </p:nvSpPr>
        <p:spPr>
          <a:xfrm>
            <a:off x="5817541" y="1480746"/>
            <a:ext cx="378885" cy="4704929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6052D93-BF28-430E-8C55-4C9E19641231}"/>
              </a:ext>
            </a:extLst>
          </p:cNvPr>
          <p:cNvSpPr/>
          <p:nvPr/>
        </p:nvSpPr>
        <p:spPr>
          <a:xfrm>
            <a:off x="6230226" y="3344777"/>
            <a:ext cx="4137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Факт стремится к нормативу. У хозяйствующего субъекта должно быть собственных контейнеров в количестве, соответствующем утверждённым нормативам накопления ТКО </a:t>
            </a:r>
            <a:r>
              <a:rPr lang="ru-RU" dirty="0">
                <a:solidFill>
                  <a:srgbClr val="00B050"/>
                </a:solidFill>
              </a:rPr>
              <a:t>(постановление 11 ААС от 11.11.2020 по делу № А65-37473/2019).</a:t>
            </a:r>
          </a:p>
          <a:p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1A3A88F-56B1-4BA2-8E42-ACDB63E88CC9}"/>
              </a:ext>
            </a:extLst>
          </p:cNvPr>
          <p:cNvSpPr/>
          <p:nvPr/>
        </p:nvSpPr>
        <p:spPr>
          <a:xfrm>
            <a:off x="6296111" y="2890554"/>
            <a:ext cx="4112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оба </a:t>
            </a:r>
            <a:r>
              <a:rPr lang="ru-RU" sz="2000" dirty="0">
                <a:solidFill>
                  <a:srgbClr val="00B050"/>
                </a:solidFill>
                <a:latin typeface="Arial Black" panose="020B0A04020102020204" pitchFamily="34" charset="0"/>
              </a:rPr>
              <a:t>варианта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тождественны </a:t>
            </a:r>
          </a:p>
        </p:txBody>
      </p:sp>
      <p:sp>
        <p:nvSpPr>
          <p:cNvPr id="96" name="Правая фигурная скобка 95">
            <a:extLst>
              <a:ext uri="{FF2B5EF4-FFF2-40B4-BE49-F238E27FC236}">
                <a16:creationId xmlns:a16="http://schemas.microsoft.com/office/drawing/2014/main" xmlns="" id="{C45E4BD4-448C-4B51-858D-826396C3245B}"/>
              </a:ext>
            </a:extLst>
          </p:cNvPr>
          <p:cNvSpPr/>
          <p:nvPr/>
        </p:nvSpPr>
        <p:spPr>
          <a:xfrm rot="5400000">
            <a:off x="2310228" y="5642850"/>
            <a:ext cx="378885" cy="1085649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07849F-EA89-4C0E-9308-067285DD0213}"/>
              </a:ext>
            </a:extLst>
          </p:cNvPr>
          <p:cNvSpPr txBox="1"/>
          <p:nvPr/>
        </p:nvSpPr>
        <p:spPr>
          <a:xfrm>
            <a:off x="259631" y="6423531"/>
            <a:ext cx="527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КОЛИЧЕСТВО = НОРМАТИВ</a:t>
            </a:r>
            <a:r>
              <a:rPr lang="en-US" dirty="0">
                <a:solidFill>
                  <a:srgbClr val="00B050"/>
                </a:solidFill>
              </a:rPr>
              <a:t> X</a:t>
            </a:r>
            <a:r>
              <a:rPr lang="ru-RU" dirty="0">
                <a:solidFill>
                  <a:srgbClr val="00B050"/>
                </a:solidFill>
              </a:rPr>
              <a:t> РАСЧЕТНЫЕ ЕДИНИЦЫ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15696" y="753914"/>
            <a:ext cx="417448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66469"/>
                </a:solidFill>
                <a:latin typeface="MVRCJO+Neuron-DemiBold"/>
                <a:cs typeface="MVRCJO+Neuron-DemiBold"/>
              </a:rPr>
              <a:t>ОСНОВНЫЕ ПОНЯТИЯ</a:t>
            </a:r>
            <a:endParaRPr sz="2000" dirty="0">
              <a:solidFill>
                <a:srgbClr val="066469"/>
              </a:solidFill>
              <a:latin typeface="MVRCJO+Neuron-DemiBold"/>
              <a:cs typeface="MVRCJO+Neuron-DemiBold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206201D-42CB-4870-AB20-60ACD6855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638" y="393874"/>
            <a:ext cx="2322777" cy="48162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86B27A6-E8A7-414F-B3DC-1358FAD0D8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44" r="10196"/>
          <a:stretch/>
        </p:blipFill>
        <p:spPr>
          <a:xfrm>
            <a:off x="880462" y="2401371"/>
            <a:ext cx="1095409" cy="16510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8414A329-CD40-E14E-A266-45A8B135F6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64"/>
          <a:stretch/>
        </p:blipFill>
        <p:spPr>
          <a:xfrm>
            <a:off x="840413" y="5683993"/>
            <a:ext cx="1095408" cy="13208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0570249-B116-43E1-80D7-9392B955E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081" y="1147245"/>
            <a:ext cx="1295400" cy="136683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02C93A7-BFFE-4562-B010-8CB85F311061}"/>
              </a:ext>
            </a:extLst>
          </p:cNvPr>
          <p:cNvSpPr/>
          <p:nvPr/>
        </p:nvSpPr>
        <p:spPr>
          <a:xfrm>
            <a:off x="2073245" y="1279043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Нормативы накопления ТКО установлены постановлением МПР и ЛПК АО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259C8EA-0575-4356-951A-EE7B00CC16A9}"/>
              </a:ext>
            </a:extLst>
          </p:cNvPr>
          <p:cNvSpPr/>
          <p:nvPr/>
        </p:nvSpPr>
        <p:spPr>
          <a:xfrm>
            <a:off x="2054965" y="1700215"/>
            <a:ext cx="7920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(24.10 ФЗ от 24.06.1998 № 89-ФЗ «Об отходах производства и потребления»).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F079F7-47D6-40A3-A7D7-B0F8A0938939}"/>
              </a:ext>
            </a:extLst>
          </p:cNvPr>
          <p:cNvSpPr txBox="1"/>
          <p:nvPr/>
        </p:nvSpPr>
        <p:spPr>
          <a:xfrm>
            <a:off x="2041083" y="2500899"/>
            <a:ext cx="8087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Расчетные единицы (квадратные метры, количество учащихся и т.д.) определяются согласно методическим рекомендациям, утв. приказом Минстроя и ЖКХ РФ от 28.07.2016 г. N 524/</a:t>
            </a:r>
            <a:r>
              <a:rPr lang="ru-RU" dirty="0" err="1"/>
              <a:t>пр</a:t>
            </a:r>
            <a:r>
              <a:rPr lang="ru-RU" dirty="0"/>
              <a:t> и закреплены в постановлении МПР и ЛПК АО об утверждении нормативов</a:t>
            </a:r>
          </a:p>
          <a:p>
            <a:pPr algn="just"/>
            <a:r>
              <a:rPr lang="ru-RU" dirty="0">
                <a:solidFill>
                  <a:srgbClr val="00B050"/>
                </a:solidFill>
              </a:rPr>
              <a:t>(Постановление МПР и ЛПК АО от 24.03.2022 №5п)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5A65789-5F4A-497E-85CC-785AC0D7D688}"/>
              </a:ext>
            </a:extLst>
          </p:cNvPr>
          <p:cNvSpPr/>
          <p:nvPr/>
        </p:nvSpPr>
        <p:spPr>
          <a:xfrm>
            <a:off x="2041083" y="5685377"/>
            <a:ext cx="8227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Тип контейнеров определяется ТСОО. У хозяйствующего субъекта должно быть установлено достаточно собственных контейнеров в количестве, соответствующем утверждённым нормативам накопления ТКО с учетом периодичности установленной СанПиН 2.1.3684-21.  </a:t>
            </a:r>
          </a:p>
          <a:p>
            <a:r>
              <a:rPr lang="ru-RU" dirty="0">
                <a:solidFill>
                  <a:srgbClr val="00B050"/>
                </a:solidFill>
              </a:rPr>
              <a:t>(постановление 11 ААС от 11.11.2020 по делу № А65-37473/2019).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xmlns="" id="{139F923E-AE7F-8942-9657-A4126665D74C}"/>
                  </a:ext>
                </a:extLst>
              </p14:cNvPr>
              <p14:cNvContentPartPr/>
              <p14:nvPr/>
            </p14:nvContentPartPr>
            <p14:xfrm>
              <a:off x="8792164" y="6404662"/>
              <a:ext cx="360" cy="360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39F923E-AE7F-8942-9657-A4126665D7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84604" y="6397102"/>
                <a:ext cx="15480" cy="154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2BFCC32-BB47-4F73-9C35-FE9B030531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7862" y="4025802"/>
            <a:ext cx="1330515" cy="1341437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1ED2F58A-D6E1-48F7-8C3F-B20A5FCCD402}"/>
              </a:ext>
            </a:extLst>
          </p:cNvPr>
          <p:cNvSpPr txBox="1"/>
          <p:nvPr/>
        </p:nvSpPr>
        <p:spPr>
          <a:xfrm>
            <a:off x="2018704" y="4203124"/>
            <a:ext cx="8087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Тариф РО = расходы РО </a:t>
            </a:r>
            <a:r>
              <a:rPr lang="en-US" dirty="0"/>
              <a:t>/</a:t>
            </a:r>
            <a:r>
              <a:rPr lang="ru-RU" dirty="0"/>
              <a:t> объем ТКО, при этом:</a:t>
            </a:r>
          </a:p>
          <a:p>
            <a:pPr algn="just"/>
            <a:r>
              <a:rPr lang="ru-RU" dirty="0"/>
              <a:t>Объем ТКО = объем ТКО ФЛ + объем ТКО ЮЛ (оценивается из нормативов накопления). Чем меньше объем ТКО, тем больше тариф.</a:t>
            </a:r>
          </a:p>
        </p:txBody>
      </p:sp>
    </p:spTree>
    <p:extLst>
      <p:ext uri="{BB962C8B-B14F-4D97-AF65-F5344CB8AC3E}">
        <p14:creationId xmlns:p14="http://schemas.microsoft.com/office/powerpoint/2010/main" val="19080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/>
          <p:nvPr/>
        </p:nvSpPr>
        <p:spPr>
          <a:xfrm>
            <a:off x="8518345" y="496077"/>
            <a:ext cx="1727028" cy="22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5"/>
          <p:cNvSpPr/>
          <p:nvPr/>
        </p:nvSpPr>
        <p:spPr>
          <a:xfrm>
            <a:off x="7926148" y="317514"/>
            <a:ext cx="428718" cy="483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10" name="object 13">
            <a:extLst>
              <a:ext uri="{FF2B5EF4-FFF2-40B4-BE49-F238E27FC236}">
                <a16:creationId xmlns:a16="http://schemas.microsoft.com/office/drawing/2014/main" xmlns="" id="{D7B87D57-729C-44A7-9B33-661C339CA8A4}"/>
              </a:ext>
            </a:extLst>
          </p:cNvPr>
          <p:cNvSpPr txBox="1"/>
          <p:nvPr/>
        </p:nvSpPr>
        <p:spPr>
          <a:xfrm>
            <a:off x="515696" y="753914"/>
            <a:ext cx="417448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66469"/>
                </a:solidFill>
                <a:latin typeface="MVRCJO+Neuron-DemiBold"/>
                <a:cs typeface="MVRCJO+Neuron-DemiBold"/>
              </a:rPr>
              <a:t>ПРОБЛЕМАТИКА</a:t>
            </a:r>
            <a:endParaRPr sz="2000" dirty="0">
              <a:solidFill>
                <a:srgbClr val="066469"/>
              </a:solidFill>
              <a:latin typeface="MVRCJO+Neuron-DemiBold"/>
              <a:cs typeface="MVRCJO+Neuron-D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D44E1C-6E2C-40D9-9BE7-E2E939E28034}"/>
              </a:ext>
            </a:extLst>
          </p:cNvPr>
          <p:cNvSpPr txBox="1"/>
          <p:nvPr/>
        </p:nvSpPr>
        <p:spPr>
          <a:xfrm>
            <a:off x="651668" y="1575814"/>
            <a:ext cx="9369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1. Подбрасывание ТКО в контейнеры жилфонда и других ЮЛ пока не будет норматива в договоре.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82142B3E-EDEA-4719-8228-A2662FEC482E}"/>
              </a:ext>
            </a:extLst>
          </p:cNvPr>
          <p:cNvSpPr txBox="1"/>
          <p:nvPr/>
        </p:nvSpPr>
        <p:spPr>
          <a:xfrm>
            <a:off x="6051866" y="2674052"/>
            <a:ext cx="192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V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</a:rPr>
              <a:t> ТКО начисленный ЮЛ по нормативу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DE6F1A63-7CCB-4C30-9E1E-CE829ED6B814}"/>
              </a:ext>
            </a:extLst>
          </p:cNvPr>
          <p:cNvSpPr txBox="1"/>
          <p:nvPr/>
        </p:nvSpPr>
        <p:spPr>
          <a:xfrm>
            <a:off x="8167430" y="2660938"/>
            <a:ext cx="192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V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</a:rPr>
              <a:t> ТКО начисленный ЮЛ по контейнерам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609D637-3E82-4DD4-BCF6-A123A4F175E9}"/>
              </a:ext>
            </a:extLst>
          </p:cNvPr>
          <p:cNvGrpSpPr/>
          <p:nvPr/>
        </p:nvGrpSpPr>
        <p:grpSpPr>
          <a:xfrm>
            <a:off x="889520" y="2859553"/>
            <a:ext cx="9131350" cy="1045889"/>
            <a:chOff x="889520" y="2859553"/>
            <a:chExt cx="9131350" cy="1045889"/>
          </a:xfrm>
        </p:grpSpPr>
        <p:sp>
          <p:nvSpPr>
            <p:cNvPr id="217" name="Прямоугольник: скругленные углы 216">
              <a:extLst>
                <a:ext uri="{FF2B5EF4-FFF2-40B4-BE49-F238E27FC236}">
                  <a16:creationId xmlns:a16="http://schemas.microsoft.com/office/drawing/2014/main" xmlns="" id="{BC6FDC28-0CC8-4299-8440-95FED646C920}"/>
                </a:ext>
              </a:extLst>
            </p:cNvPr>
            <p:cNvSpPr/>
            <p:nvPr/>
          </p:nvSpPr>
          <p:spPr>
            <a:xfrm>
              <a:off x="973308" y="2923610"/>
              <a:ext cx="2115564" cy="97776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рямоугольник: скругленные углы 219">
              <a:extLst>
                <a:ext uri="{FF2B5EF4-FFF2-40B4-BE49-F238E27FC236}">
                  <a16:creationId xmlns:a16="http://schemas.microsoft.com/office/drawing/2014/main" xmlns="" id="{9B35FEC1-1B17-4695-A5D6-60B7551FC895}"/>
                </a:ext>
              </a:extLst>
            </p:cNvPr>
            <p:cNvSpPr/>
            <p:nvPr/>
          </p:nvSpPr>
          <p:spPr>
            <a:xfrm>
              <a:off x="3555340" y="2927676"/>
              <a:ext cx="2115564" cy="97776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рямоугольник: скругленные углы 239">
              <a:extLst>
                <a:ext uri="{FF2B5EF4-FFF2-40B4-BE49-F238E27FC236}">
                  <a16:creationId xmlns:a16="http://schemas.microsoft.com/office/drawing/2014/main" xmlns="" id="{7C343EB9-903B-4D31-807C-40058E398D90}"/>
                </a:ext>
              </a:extLst>
            </p:cNvPr>
            <p:cNvSpPr/>
            <p:nvPr/>
          </p:nvSpPr>
          <p:spPr>
            <a:xfrm>
              <a:off x="6115940" y="2896615"/>
              <a:ext cx="3904930" cy="97776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0C8CA38-4574-49DB-943F-E3A5307073D3}"/>
                </a:ext>
              </a:extLst>
            </p:cNvPr>
            <p:cNvSpPr txBox="1"/>
            <p:nvPr/>
          </p:nvSpPr>
          <p:spPr>
            <a:xfrm>
              <a:off x="5633347" y="2950317"/>
              <a:ext cx="792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/>
                <a:t>+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xmlns="" id="{128B0FDC-7EDA-4A81-99E7-7454418C98CD}"/>
                </a:ext>
              </a:extLst>
            </p:cNvPr>
            <p:cNvSpPr txBox="1"/>
            <p:nvPr/>
          </p:nvSpPr>
          <p:spPr>
            <a:xfrm>
              <a:off x="3088872" y="2950317"/>
              <a:ext cx="792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/>
                <a:t>=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xmlns="" id="{6F1A4F7C-0D84-436F-A7F9-F02DE8B82B4E}"/>
                </a:ext>
              </a:extLst>
            </p:cNvPr>
            <p:cNvSpPr txBox="1"/>
            <p:nvPr/>
          </p:nvSpPr>
          <p:spPr>
            <a:xfrm>
              <a:off x="889520" y="3125865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Фактический </a:t>
              </a:r>
            </a:p>
            <a:p>
              <a:pPr algn="ctr"/>
              <a:r>
                <a:rPr lang="en-US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V</a:t>
              </a:r>
              <a:r>
                <a:rPr lang="ru-RU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 ТКО РО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xmlns="" id="{DA5C789F-B2B3-4E3C-B22A-F95EEC13DD22}"/>
                </a:ext>
              </a:extLst>
            </p:cNvPr>
            <p:cNvSpPr txBox="1"/>
            <p:nvPr/>
          </p:nvSpPr>
          <p:spPr>
            <a:xfrm>
              <a:off x="3502730" y="2859553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 </a:t>
              </a:r>
            </a:p>
            <a:p>
              <a:pPr algn="ctr"/>
              <a:r>
                <a:rPr lang="en-US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V</a:t>
              </a:r>
              <a:r>
                <a:rPr lang="ru-RU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 ТКО начисленный ФЛ по нормативу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xmlns="" id="{1E1F0E9E-0AD3-4224-BE53-B2CDA494CAE5}"/>
                </a:ext>
              </a:extLst>
            </p:cNvPr>
            <p:cNvSpPr txBox="1"/>
            <p:nvPr/>
          </p:nvSpPr>
          <p:spPr>
            <a:xfrm>
              <a:off x="7891960" y="3073427"/>
              <a:ext cx="483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+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127149C2-7AF7-439B-9632-17425A5DDEAA}"/>
              </a:ext>
            </a:extLst>
          </p:cNvPr>
          <p:cNvGrpSpPr/>
          <p:nvPr/>
        </p:nvGrpSpPr>
        <p:grpSpPr>
          <a:xfrm>
            <a:off x="1080622" y="4063522"/>
            <a:ext cx="8511292" cy="1200329"/>
            <a:chOff x="680295" y="4293087"/>
            <a:chExt cx="8511292" cy="1200329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41A6921E-A446-4EBA-A51B-09C43E5884AA}"/>
                </a:ext>
              </a:extLst>
            </p:cNvPr>
            <p:cNvSpPr txBox="1"/>
            <p:nvPr/>
          </p:nvSpPr>
          <p:spPr>
            <a:xfrm>
              <a:off x="680295" y="4293087"/>
              <a:ext cx="36884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Неучтенные объемы ЮЛ</a:t>
              </a:r>
            </a:p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в результате подкидывания</a:t>
              </a:r>
            </a:p>
            <a:p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Стрелка: вправо 11">
              <a:extLst>
                <a:ext uri="{FF2B5EF4-FFF2-40B4-BE49-F238E27FC236}">
                  <a16:creationId xmlns:a16="http://schemas.microsoft.com/office/drawing/2014/main" xmlns="" id="{382A12E1-5A57-4637-9216-66101E9935E4}"/>
                </a:ext>
              </a:extLst>
            </p:cNvPr>
            <p:cNvSpPr/>
            <p:nvPr/>
          </p:nvSpPr>
          <p:spPr>
            <a:xfrm>
              <a:off x="4476254" y="4786362"/>
              <a:ext cx="864096" cy="2160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xmlns="" id="{2D52D1B3-6F8A-4F8D-A69B-D89E8E681D9B}"/>
                </a:ext>
              </a:extLst>
            </p:cNvPr>
            <p:cNvSpPr txBox="1"/>
            <p:nvPr/>
          </p:nvSpPr>
          <p:spPr>
            <a:xfrm>
              <a:off x="5503110" y="4293087"/>
              <a:ext cx="36884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Оплата  недополученных РО доходов со стороны бюджета</a:t>
              </a:r>
            </a:p>
            <a:p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26F62AD-B2BD-43AB-9738-40CDCF06ACBE}"/>
              </a:ext>
            </a:extLst>
          </p:cNvPr>
          <p:cNvSpPr txBox="1"/>
          <p:nvPr/>
        </p:nvSpPr>
        <p:spPr>
          <a:xfrm>
            <a:off x="1265754" y="5290823"/>
            <a:ext cx="927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Оказанная РО услуга сверх норматива подлежит оплате, </a:t>
            </a:r>
            <a:r>
              <a:rPr lang="ru-RU" u="sng" dirty="0"/>
              <a:t>за ЮЛ уклонистов оплатит бюджет и население, </a:t>
            </a:r>
            <a:r>
              <a:rPr lang="ru-RU" dirty="0"/>
              <a:t>поскольку не на кого отнести объемы от ЮЛ в начислениях.</a:t>
            </a:r>
            <a:endParaRPr lang="ru-RU" u="sng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39E25D4-547B-4460-A84A-030BB8C633B1}"/>
              </a:ext>
            </a:extLst>
          </p:cNvPr>
          <p:cNvSpPr txBox="1"/>
          <p:nvPr/>
        </p:nvSpPr>
        <p:spPr>
          <a:xfrm>
            <a:off x="785061" y="5263851"/>
            <a:ext cx="502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Bookman Old Style" panose="02050604050505020204" pitchFamily="18" charset="0"/>
              </a:rPr>
              <a:t>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3E3E4E6-26B8-4A7A-A01F-40F486C2F9C8}"/>
              </a:ext>
            </a:extLst>
          </p:cNvPr>
          <p:cNvSpPr/>
          <p:nvPr/>
        </p:nvSpPr>
        <p:spPr>
          <a:xfrm>
            <a:off x="1211215" y="5927419"/>
            <a:ext cx="8684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(Постановление 19 ААС от 19.08.2021 N 19АП-3335/2021 по делу N А64-3029/2020)</a:t>
            </a:r>
          </a:p>
        </p:txBody>
      </p:sp>
    </p:spTree>
    <p:extLst>
      <p:ext uri="{BB962C8B-B14F-4D97-AF65-F5344CB8AC3E}">
        <p14:creationId xmlns:p14="http://schemas.microsoft.com/office/powerpoint/2010/main" val="199559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/>
          <p:nvPr/>
        </p:nvSpPr>
        <p:spPr>
          <a:xfrm>
            <a:off x="8518345" y="496077"/>
            <a:ext cx="1727028" cy="22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5"/>
          <p:cNvSpPr/>
          <p:nvPr/>
        </p:nvSpPr>
        <p:spPr>
          <a:xfrm>
            <a:off x="7926148" y="317514"/>
            <a:ext cx="428718" cy="483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50" name="object 14">
            <a:extLst>
              <a:ext uri="{FF2B5EF4-FFF2-40B4-BE49-F238E27FC236}">
                <a16:creationId xmlns:a16="http://schemas.microsoft.com/office/drawing/2014/main" xmlns="" id="{9380606D-86E1-4631-AC05-D9BF7F1D107E}"/>
              </a:ext>
            </a:extLst>
          </p:cNvPr>
          <p:cNvSpPr txBox="1"/>
          <p:nvPr/>
        </p:nvSpPr>
        <p:spPr>
          <a:xfrm>
            <a:off x="447537" y="641724"/>
            <a:ext cx="682101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66469"/>
                </a:solidFill>
                <a:latin typeface="MVRCJO+Neuron-DemiBold"/>
                <a:cs typeface="MVRCJO+Neuron-DemiBold"/>
              </a:rPr>
              <a:t>УСЛОВИЯ ПРИ ЗАКЛЮЧЕНИИ ДОГОВОРА С РО</a:t>
            </a:r>
            <a:endParaRPr sz="2000" dirty="0">
              <a:solidFill>
                <a:srgbClr val="066469"/>
              </a:solidFill>
              <a:latin typeface="MVRCJO+Neuron-DemiBold"/>
              <a:cs typeface="MVRCJO+Neuron-D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53079-E87F-4E1C-91E2-CDF6D5A04885}"/>
              </a:ext>
            </a:extLst>
          </p:cNvPr>
          <p:cNvSpPr txBox="1"/>
          <p:nvPr/>
        </p:nvSpPr>
        <p:spPr>
          <a:xfrm>
            <a:off x="587822" y="1618010"/>
            <a:ext cx="9505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Контейнерная площадка </a:t>
            </a:r>
            <a:r>
              <a:rPr lang="ru-RU" dirty="0" err="1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отходообразователя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(собственная).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обустройстве контейнерной площадки необходимо установить достаточное количество контейнеров с учетом норматива накопления ТКО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09D2A9A0-07C4-4E0F-94DC-CFB25CE98B8E}"/>
              </a:ext>
            </a:extLst>
          </p:cNvPr>
          <p:cNvSpPr/>
          <p:nvPr/>
        </p:nvSpPr>
        <p:spPr>
          <a:xfrm>
            <a:off x="5131662" y="3177466"/>
            <a:ext cx="504056" cy="25319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C9D144C-4842-44E8-9E58-0404114C93BD}"/>
              </a:ext>
            </a:extLst>
          </p:cNvPr>
          <p:cNvSpPr/>
          <p:nvPr/>
        </p:nvSpPr>
        <p:spPr>
          <a:xfrm>
            <a:off x="1441732" y="3408918"/>
            <a:ext cx="8632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исключает подбрасывание ТКО в контейнеры жилфонда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448ED302-F8AF-4C7A-8CEB-B64722D4BCA7}"/>
              </a:ext>
            </a:extLst>
          </p:cNvPr>
          <p:cNvSpPr txBox="1"/>
          <p:nvPr/>
        </p:nvSpPr>
        <p:spPr>
          <a:xfrm>
            <a:off x="598228" y="4018619"/>
            <a:ext cx="9505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Требования к заключению договора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2.1.   Заявленный график вывоза ТКО должен соответствовать СанПин;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2.2. Установлено количество контейнеров на площадке исходя из нормативных значений, СанПин.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72B8E1B4-4352-419C-87CF-FE25922586AC}"/>
              </a:ext>
            </a:extLst>
          </p:cNvPr>
          <p:cNvSpPr/>
          <p:nvPr/>
        </p:nvSpPr>
        <p:spPr>
          <a:xfrm>
            <a:off x="2676054" y="5126615"/>
            <a:ext cx="9746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(СанПин 2.1.3684-21)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C41E1802-70BD-4E3C-8718-342610BCCA9F}"/>
              </a:ext>
            </a:extLst>
          </p:cNvPr>
          <p:cNvSpPr/>
          <p:nvPr/>
        </p:nvSpPr>
        <p:spPr>
          <a:xfrm>
            <a:off x="571710" y="2752431"/>
            <a:ext cx="7206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(Постановление 11 ААС от 11.11.2020 по делу  № А65-37473/2019).</a:t>
            </a:r>
          </a:p>
        </p:txBody>
      </p:sp>
    </p:spTree>
    <p:extLst>
      <p:ext uri="{BB962C8B-B14F-4D97-AF65-F5344CB8AC3E}">
        <p14:creationId xmlns:p14="http://schemas.microsoft.com/office/powerpoint/2010/main" val="168324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/>
          <p:nvPr/>
        </p:nvSpPr>
        <p:spPr>
          <a:xfrm>
            <a:off x="8518345" y="496077"/>
            <a:ext cx="1727028" cy="22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5"/>
          <p:cNvSpPr/>
          <p:nvPr/>
        </p:nvSpPr>
        <p:spPr>
          <a:xfrm>
            <a:off x="7926148" y="317514"/>
            <a:ext cx="428718" cy="483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14"/>
          <p:cNvSpPr txBox="1"/>
          <p:nvPr/>
        </p:nvSpPr>
        <p:spPr>
          <a:xfrm>
            <a:off x="447537" y="641724"/>
            <a:ext cx="6821016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66469"/>
                </a:solidFill>
                <a:latin typeface="MVRCJO+Neuron-DemiBold"/>
                <a:cs typeface="MVRCJO+Neuron-DemiBold"/>
              </a:rPr>
              <a:t>ПОТРЕБИТЕЛИ УСЛУГ РЕГИОНАЛЬНОГО ОПЕРАТОРА В УСЛОВИЯХ АРЕНДЫ</a:t>
            </a:r>
            <a:endParaRPr sz="2000" dirty="0">
              <a:solidFill>
                <a:srgbClr val="066469"/>
              </a:solidFill>
              <a:latin typeface="MVRCJO+Neuron-DemiBold"/>
              <a:cs typeface="MVRCJO+Neuron-DemiBold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81AFC16-9618-46D5-A9F9-AE64645559F2}"/>
              </a:ext>
            </a:extLst>
          </p:cNvPr>
          <p:cNvSpPr/>
          <p:nvPr/>
        </p:nvSpPr>
        <p:spPr>
          <a:xfrm>
            <a:off x="779346" y="5133057"/>
            <a:ext cx="9122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   ст. 210 ГК РФ собственник несет бремя содержания принадлежащего ему имущества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559BE469-E82A-49D1-AAA9-1CB869CD09E2}"/>
              </a:ext>
            </a:extLst>
          </p:cNvPr>
          <p:cNvGrpSpPr/>
          <p:nvPr/>
        </p:nvGrpSpPr>
        <p:grpSpPr>
          <a:xfrm>
            <a:off x="726803" y="1706783"/>
            <a:ext cx="8496066" cy="2981177"/>
            <a:chOff x="517370" y="1382630"/>
            <a:chExt cx="8496066" cy="2981177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xmlns="" id="{46851687-7DA6-4440-883F-AD51FD73FE93}"/>
                </a:ext>
              </a:extLst>
            </p:cNvPr>
            <p:cNvSpPr/>
            <p:nvPr/>
          </p:nvSpPr>
          <p:spPr>
            <a:xfrm>
              <a:off x="3684829" y="2498519"/>
              <a:ext cx="2520280" cy="80050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xmlns="" id="{AA9EDC85-9E3D-42C6-BFA1-C0FAF0335020}"/>
                </a:ext>
              </a:extLst>
            </p:cNvPr>
            <p:cNvSpPr/>
            <p:nvPr/>
          </p:nvSpPr>
          <p:spPr>
            <a:xfrm>
              <a:off x="560490" y="2388211"/>
              <a:ext cx="2115564" cy="97776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E23EB6A-8B63-412C-B61A-964126045941}"/>
                </a:ext>
              </a:extLst>
            </p:cNvPr>
            <p:cNvSpPr txBox="1"/>
            <p:nvPr/>
          </p:nvSpPr>
          <p:spPr>
            <a:xfrm>
              <a:off x="3845228" y="2571944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АРЕНДОДАТЕЛЬ собственник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429FFA8-8FFE-4084-A384-CE0B7A7A5DE2}"/>
                </a:ext>
              </a:extLst>
            </p:cNvPr>
            <p:cNvSpPr txBox="1"/>
            <p:nvPr/>
          </p:nvSpPr>
          <p:spPr>
            <a:xfrm>
              <a:off x="517370" y="2581152"/>
              <a:ext cx="225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</a:t>
              </a:r>
            </a:p>
            <a:p>
              <a:pPr algn="ctr"/>
              <a:r>
                <a:rPr lang="ru-RU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ОПЕРАТОР</a:t>
              </a:r>
            </a:p>
          </p:txBody>
        </p:sp>
        <p:sp>
          <p:nvSpPr>
            <p:cNvPr id="34" name="Стрелка: изогнутая 33">
              <a:extLst>
                <a:ext uri="{FF2B5EF4-FFF2-40B4-BE49-F238E27FC236}">
                  <a16:creationId xmlns:a16="http://schemas.microsoft.com/office/drawing/2014/main" xmlns="" id="{2F84CAF9-55D4-4B29-8CE2-523167302037}"/>
                </a:ext>
              </a:extLst>
            </p:cNvPr>
            <p:cNvSpPr/>
            <p:nvPr/>
          </p:nvSpPr>
          <p:spPr>
            <a:xfrm>
              <a:off x="5917061" y="1542476"/>
              <a:ext cx="576095" cy="948721"/>
            </a:xfrm>
            <a:prstGeom prst="ben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495223F5-6C82-40D6-A223-EBD6C0067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1713" y="1961316"/>
              <a:ext cx="384081" cy="384081"/>
            </a:xfrm>
            <a:prstGeom prst="rect">
              <a:avLst/>
            </a:prstGeom>
          </p:spPr>
        </p:pic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21B3F756-BD98-4389-866C-58B1C56C9BF4}"/>
                </a:ext>
              </a:extLst>
            </p:cNvPr>
            <p:cNvSpPr/>
            <p:nvPr/>
          </p:nvSpPr>
          <p:spPr>
            <a:xfrm>
              <a:off x="6493156" y="1382630"/>
              <a:ext cx="2520280" cy="55273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8FFCF572-09EF-463A-ABA5-71A8B530CBC1}"/>
                </a:ext>
              </a:extLst>
            </p:cNvPr>
            <p:cNvGrpSpPr/>
            <p:nvPr/>
          </p:nvGrpSpPr>
          <p:grpSpPr>
            <a:xfrm>
              <a:off x="6177704" y="2719674"/>
              <a:ext cx="2835732" cy="1644133"/>
              <a:chOff x="6361664" y="2394497"/>
              <a:chExt cx="2835732" cy="1644133"/>
            </a:xfrm>
          </p:grpSpPr>
          <p:sp>
            <p:nvSpPr>
              <p:cNvPr id="14" name="Стрелка: вверх 13">
                <a:extLst>
                  <a:ext uri="{FF2B5EF4-FFF2-40B4-BE49-F238E27FC236}">
                    <a16:creationId xmlns:a16="http://schemas.microsoft.com/office/drawing/2014/main" xmlns="" id="{1226B45D-4CE7-48AA-90D9-5AAE3A564D7D}"/>
                  </a:ext>
                </a:extLst>
              </p:cNvPr>
              <p:cNvSpPr/>
              <p:nvPr/>
            </p:nvSpPr>
            <p:spPr>
              <a:xfrm rot="5400000">
                <a:off x="6562901" y="2193260"/>
                <a:ext cx="288031" cy="690505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: скругленные углы 28">
                <a:extLst>
                  <a:ext uri="{FF2B5EF4-FFF2-40B4-BE49-F238E27FC236}">
                    <a16:creationId xmlns:a16="http://schemas.microsoft.com/office/drawing/2014/main" xmlns="" id="{47C13D19-8A4A-41D4-B21D-F6BBE7C2C64B}"/>
                  </a:ext>
                </a:extLst>
              </p:cNvPr>
              <p:cNvSpPr/>
              <p:nvPr/>
            </p:nvSpPr>
            <p:spPr>
              <a:xfrm>
                <a:off x="6677116" y="3485898"/>
                <a:ext cx="2520280" cy="552732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Стрелка: влево-вправо 9">
              <a:extLst>
                <a:ext uri="{FF2B5EF4-FFF2-40B4-BE49-F238E27FC236}">
                  <a16:creationId xmlns:a16="http://schemas.microsoft.com/office/drawing/2014/main" xmlns="" id="{C36EBE59-5C91-49C7-A36A-170F71414D31}"/>
                </a:ext>
              </a:extLst>
            </p:cNvPr>
            <p:cNvSpPr/>
            <p:nvPr/>
          </p:nvSpPr>
          <p:spPr>
            <a:xfrm>
              <a:off x="2676054" y="2770137"/>
              <a:ext cx="1008775" cy="268363"/>
            </a:xfrm>
            <a:prstGeom prst="left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02ED5B8-6CF1-41D7-A940-F97C8DA5D76A}"/>
                </a:ext>
              </a:extLst>
            </p:cNvPr>
            <p:cNvSpPr txBox="1"/>
            <p:nvPr/>
          </p:nvSpPr>
          <p:spPr>
            <a:xfrm>
              <a:off x="1762660" y="3401363"/>
              <a:ext cx="2995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договор по обращению с ТКО</a:t>
              </a:r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FDA35950-4A91-4FC1-8154-977AE4DD0D2E}"/>
              </a:ext>
            </a:extLst>
          </p:cNvPr>
          <p:cNvSpPr/>
          <p:nvPr/>
        </p:nvSpPr>
        <p:spPr>
          <a:xfrm>
            <a:off x="779346" y="5535493"/>
            <a:ext cx="8928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 работает только с собственниками (арендодателями) и не контролирует смену арендаторов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Арендодатель вправе предусмотреть условия об оплате услуги по обращению с ТКО в договорах с его арендаторами</a:t>
            </a:r>
          </a:p>
        </p:txBody>
      </p:sp>
      <p:sp>
        <p:nvSpPr>
          <p:cNvPr id="73" name="Стрелка: изогнутая 72">
            <a:extLst>
              <a:ext uri="{FF2B5EF4-FFF2-40B4-BE49-F238E27FC236}">
                <a16:creationId xmlns:a16="http://schemas.microsoft.com/office/drawing/2014/main" xmlns="" id="{680D4D12-A592-48BD-B799-AD292852A2F4}"/>
              </a:ext>
            </a:extLst>
          </p:cNvPr>
          <p:cNvSpPr/>
          <p:nvPr/>
        </p:nvSpPr>
        <p:spPr>
          <a:xfrm rot="10800000" flipH="1">
            <a:off x="6126494" y="3615852"/>
            <a:ext cx="576095" cy="948721"/>
          </a:xfrm>
          <a:prstGeom prst="ben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3E4CF4B7-7DC6-46C3-8840-27E8E2A68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643" y="2881562"/>
            <a:ext cx="2554445" cy="59136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564CE94-791D-426A-B926-839112608193}"/>
              </a:ext>
            </a:extLst>
          </p:cNvPr>
          <p:cNvSpPr txBox="1"/>
          <p:nvPr/>
        </p:nvSpPr>
        <p:spPr>
          <a:xfrm>
            <a:off x="6810024" y="179076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>ПАРИКМАХЕРСКАЯ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5CC8E70-A73A-4DD3-9128-EBF196C8512A}"/>
              </a:ext>
            </a:extLst>
          </p:cNvPr>
          <p:cNvSpPr txBox="1"/>
          <p:nvPr/>
        </p:nvSpPr>
        <p:spPr>
          <a:xfrm>
            <a:off x="7268553" y="298640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>КИНОТЕАТР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2B5C68A-0D60-41F9-8FEB-4CB0D72232AA}"/>
              </a:ext>
            </a:extLst>
          </p:cNvPr>
          <p:cNvSpPr txBox="1"/>
          <p:nvPr/>
        </p:nvSpPr>
        <p:spPr>
          <a:xfrm>
            <a:off x="6794457" y="42367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>МАГАЗИН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640F4EF-B28C-4675-8CC9-2252037B4DA1}"/>
              </a:ext>
            </a:extLst>
          </p:cNvPr>
          <p:cNvSpPr/>
          <p:nvPr/>
        </p:nvSpPr>
        <p:spPr>
          <a:xfrm>
            <a:off x="977146" y="6545444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(постановление АС Северо-Западного округа от 02.02.2021 по делу № А56-25292/2020).</a:t>
            </a:r>
          </a:p>
        </p:txBody>
      </p:sp>
    </p:spTree>
    <p:extLst>
      <p:ext uri="{BB962C8B-B14F-4D97-AF65-F5344CB8AC3E}">
        <p14:creationId xmlns:p14="http://schemas.microsoft.com/office/powerpoint/2010/main" val="20158829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672</Words>
  <Application>Microsoft Office PowerPoint</Application>
  <PresentationFormat>Произвольный</PresentationFormat>
  <Paragraphs>85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MWDJJC+Neuron</vt:lpstr>
      <vt:lpstr>Arial Black</vt:lpstr>
      <vt:lpstr>Bookman Old Style</vt:lpstr>
      <vt:lpstr>Calibri</vt:lpstr>
      <vt:lpstr>Arial Narrow</vt:lpstr>
      <vt:lpstr>MVRCJO+Neuron-DemiBold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Алиса Сергеевна Мелентьева</cp:lastModifiedBy>
  <cp:revision>114</cp:revision>
  <cp:lastPrinted>2022-02-03T10:55:10Z</cp:lastPrinted>
  <dcterms:modified xsi:type="dcterms:W3CDTF">2022-09-19T13:57:00Z</dcterms:modified>
</cp:coreProperties>
</file>