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87" r:id="rId10"/>
    <p:sldId id="388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87"/>
            <p14:sldId id="388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6A0"/>
    <a:srgbClr val="D1D1D1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622" autoAdjust="0"/>
  </p:normalViewPr>
  <p:slideViewPr>
    <p:cSldViewPr snapToGrid="0">
      <p:cViewPr>
        <p:scale>
          <a:sx n="120" d="100"/>
          <a:sy n="120" d="100"/>
        </p:scale>
        <p:origin x="-1044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</a:t>
                    </a: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36-F044-9683-AF306EA15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продукция сельского хозяйства </c:v>
                </c:pt>
                <c:pt idx="1">
                  <c:v>обеспечение электрической энергией, газом и паром; конденсирование воздуха</c:v>
                </c:pt>
                <c:pt idx="2">
                  <c:v>обрабатывающее производство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0.39600000000000002</c:v>
                </c:pt>
                <c:pt idx="1">
                  <c:v>5.6000000000000001E-2</c:v>
                </c:pt>
                <c:pt idx="2">
                  <c:v>0.54700000000000004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2921728"/>
        <c:axId val="102925056"/>
      </c:barChart>
      <c:catAx>
        <c:axId val="10292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102925056"/>
        <c:crosses val="autoZero"/>
        <c:auto val="1"/>
        <c:lblAlgn val="ctr"/>
        <c:lblOffset val="100"/>
        <c:noMultiLvlLbl val="0"/>
      </c:catAx>
      <c:valAx>
        <c:axId val="10292505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29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solidFill>
            <a:srgbClr val="4756A0"/>
          </a:solidFill>
          <a:latin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5.3439841798501246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3"/>
              <c:layout>
                <c:manualLayout>
                  <c:x val="1.187595888237564E-2"/>
                  <c:y val="-1.46868350448700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46852,7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сельское, лесное хозяйство, охота, рыболовство и рыбоводство </c:v>
                </c:pt>
                <c:pt idx="1">
                  <c:v>гос. управление. соцобеспечение, безопасность</c:v>
                </c:pt>
                <c:pt idx="2">
                  <c:v>обеспечение электрической энергией, газом и паром</c:v>
                </c:pt>
                <c:pt idx="3">
                  <c:v>торговля оптовая и розничная; ремонт автотранспортных средств и мотоциклов</c:v>
                </c:pt>
                <c:pt idx="4">
                  <c:v>транспортировка и хранение</c:v>
                </c:pt>
                <c:pt idx="5">
                  <c:v>образование</c:v>
                </c:pt>
                <c:pt idx="6">
                  <c:v>строительство</c:v>
                </c:pt>
              </c:strCache>
            </c:strRef>
          </c:cat>
          <c:val>
            <c:numRef>
              <c:f>Лист1!$B$2:$B$8</c:f>
              <c:numCache>
                <c:formatCode>#,##0\ [$₽-419]</c:formatCode>
                <c:ptCount val="7"/>
                <c:pt idx="0">
                  <c:v>88724.6</c:v>
                </c:pt>
                <c:pt idx="1">
                  <c:v>50845</c:v>
                </c:pt>
                <c:pt idx="2">
                  <c:v>67700.899999999994</c:v>
                </c:pt>
                <c:pt idx="3">
                  <c:v>46852.7</c:v>
                </c:pt>
                <c:pt idx="4">
                  <c:v>129929.5</c:v>
                </c:pt>
                <c:pt idx="5">
                  <c:v>49641.2</c:v>
                </c:pt>
                <c:pt idx="6">
                  <c:v>83755.399999999994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57510912"/>
        <c:axId val="58186752"/>
      </c:barChart>
      <c:catAx>
        <c:axId val="5751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8186752"/>
        <c:crosses val="autoZero"/>
        <c:auto val="1"/>
        <c:lblAlgn val="ctr"/>
        <c:lblOffset val="100"/>
        <c:noMultiLvlLbl val="0"/>
      </c:catAx>
      <c:valAx>
        <c:axId val="58186752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57510912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14.10.2024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65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2762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0616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831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14.10.2024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14.10.2024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14.10.2024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14.10.2024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14.10.2024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14.10.2024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14.10.2024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14.10.2024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14.10.2024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14.10.2024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14.10.2024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14.10.2024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svg"/><Relationship Id="rId5" Type="http://schemas.openxmlformats.org/officeDocument/2006/relationships/image" Target="../media/image48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svg"/><Relationship Id="rId5" Type="http://schemas.openxmlformats.org/officeDocument/2006/relationships/image" Target="../media/image52.png"/><Relationship Id="rId4" Type="http://schemas.openxmlformats.org/officeDocument/2006/relationships/image" Target="../media/image9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9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sv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4.png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svg"/><Relationship Id="rId5" Type="http://schemas.openxmlformats.org/officeDocument/2006/relationships/image" Target="../media/image57.png"/><Relationship Id="rId10" Type="http://schemas.openxmlformats.org/officeDocument/2006/relationships/image" Target="../media/image112.svg"/><Relationship Id="rId4" Type="http://schemas.openxmlformats.org/officeDocument/2006/relationships/image" Target="../media/image108.sv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4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5.png"/><Relationship Id="rId18" Type="http://schemas.openxmlformats.org/officeDocument/2006/relationships/image" Target="../media/image16.png"/><Relationship Id="rId3" Type="http://schemas.openxmlformats.org/officeDocument/2006/relationships/image" Target="../media/image12.png"/><Relationship Id="rId21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28.svg"/><Relationship Id="rId17" Type="http://schemas.openxmlformats.org/officeDocument/2006/relationships/image" Target="../media/image33.svg"/><Relationship Id="rId2" Type="http://schemas.openxmlformats.org/officeDocument/2006/relationships/image" Target="../media/image11.jp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19" Type="http://schemas.openxmlformats.org/officeDocument/2006/relationships/image" Target="../media/image17.png"/><Relationship Id="rId9" Type="http://schemas.openxmlformats.org/officeDocument/2006/relationships/image" Target="../media/image14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28.png"/><Relationship Id="rId18" Type="http://schemas.openxmlformats.org/officeDocument/2006/relationships/image" Target="../media/image57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51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../media/image49.svg"/><Relationship Id="rId19" Type="http://schemas.openxmlformats.org/officeDocument/2006/relationships/image" Target="../media/image31.png"/><Relationship Id="rId4" Type="http://schemas.openxmlformats.org/officeDocument/2006/relationships/image" Target="../media/image43.svg"/><Relationship Id="rId9" Type="http://schemas.openxmlformats.org/officeDocument/2006/relationships/image" Target="../media/image26.png"/><Relationship Id="rId14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33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АРХАНГЕЛЬСКАЯ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4135" y="1330711"/>
            <a:ext cx="2153464" cy="2765503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16" y="1012416"/>
            <a:ext cx="6844301" cy="3402094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КОТЛАССКОГО МУНИЦИПАЛЬНОГО ОКРУГА АРХАНГЕЛЬСКОЙ ОБЛАСТИ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a16="http://schemas.microsoft.com/office/drawing/2014/main" id="{D7BE9CA9-5727-5842-39D5-ACBFE391C63F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(Администрация Котласского муниципального округа Архангельской области)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11454"/>
              </p:ext>
            </p:extLst>
          </p:nvPr>
        </p:nvGraphicFramePr>
        <p:xfrm>
          <a:off x="604681" y="919509"/>
          <a:ext cx="9158721" cy="538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387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608046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25468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237582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825370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экономической деятельности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609856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АКЦИОНЕРНОЕ ОБЩЕСТВО "КОТЛАССКОЕ ДОРОЖНОЕ РЕМОНТНО-СТРОИТЕЛЬНОЕ УПРАВЛЕНИЕ"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по эксплуатации автомобильных дорог и автомагистралей (52.21.22)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2904012719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56315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ПРИВОДИНСКОЕ ЛИНЕЙНО-ПРОИЗВОДСТВЕННОЕ УПРАВЛЕНИЕ МАГИСТРАЛЬНЫХ ГАЗОПРОВОДОВ - ФИЛИАЛ ОБЩЕСТВА С ОГРАНИЧЕННОЙ ОТВЕТСТВЕННОСТЬЮ "ГАЗПРОМ ТРАНСГАЗ </a:t>
                      </a:r>
                      <a:r>
                        <a:rPr lang="ru-RU" sz="900" b="1" i="0" spc="-10" baseline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УХТА</a:t>
                      </a:r>
                      <a:r>
                        <a:rPr lang="ru-RU" sz="900" b="1" i="0" spc="-1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Транспортирование по трубопроводам газа (49.50.21)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1102024468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Акционерное общество "Котласский АБЗ"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автомобильных дорог и автомагистралей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2904022957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</a:t>
                      </a:r>
                      <a:r>
                        <a:rPr lang="ru-RU" sz="900" b="1" i="0" spc="-1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Транснефть</a:t>
                      </a:r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Север"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Транспортирование по трубопроводам нефти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1102016594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"Газпром газораспределение Архангельск"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Распределение газообразного топлива по газораспределительным сетям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2901249290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82407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ЛЗУ УДИМСКИЙ ОАО "ГРУППА ИЛИМ" - ОБОСОБЛЕННОЕ ПОДРАЗДЕЛЕНИЕ АКЦИОНЕРНОГО ОБЩЕСТВА "ГРУППА "ИЛИМ"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целлюлозы, древесной массы, бумаги и картона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7840346335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59432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"ЛТК"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Производство, передача и распределение пара и горячей воды; кондиционирование воздуха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2901294110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183076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"РАЙОННЫЙ ВОДОКАНАЛ"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и очистка воды для питьевых и промышленных нужд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2901302219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085752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Санаторий «Сольвычегодск»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санаторно-курортных организаций (86.90.4)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2913003982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355084"/>
                  </a:ext>
                </a:extLst>
              </a:tr>
              <a:tr h="423010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8376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4532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6" y="1169988"/>
            <a:ext cx="4840305" cy="1548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80" y="2875693"/>
            <a:ext cx="4865721" cy="1642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4" y="4746237"/>
            <a:ext cx="4874193" cy="1515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737" y="3069250"/>
            <a:ext cx="395357" cy="4590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7291" y="846118"/>
            <a:ext cx="4094774" cy="28203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100" dirty="0">
                <a:solidFill>
                  <a:srgbClr val="151616"/>
                </a:solidFill>
                <a:latin typeface="Arial Unicode MS"/>
              </a:rPr>
              <a:t>ДОСТОПРИМЕЧАТЕЛЬНОСТИ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4868" y="2718439"/>
            <a:ext cx="4077830" cy="13548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800" dirty="0">
                <a:solidFill>
                  <a:srgbClr val="151616"/>
                </a:solidFill>
                <a:latin typeface="Calibri"/>
              </a:rPr>
              <a:t>Благовещенский собор    </a:t>
            </a:r>
            <a:r>
              <a:rPr lang="en-US" sz="800" dirty="0" smtClean="0">
                <a:solidFill>
                  <a:srgbClr val="151616"/>
                </a:solidFill>
                <a:latin typeface="Calibri"/>
              </a:rPr>
              <a:t>                                                              </a:t>
            </a:r>
            <a:r>
              <a:rPr lang="ru" sz="800" dirty="0" smtClean="0">
                <a:solidFill>
                  <a:srgbClr val="151616"/>
                </a:solidFill>
                <a:latin typeface="Calibri"/>
              </a:rPr>
              <a:t>Храмовый    </a:t>
            </a:r>
            <a:r>
              <a:rPr lang="ru" sz="800" dirty="0">
                <a:solidFill>
                  <a:srgbClr val="151616"/>
                </a:solidFill>
                <a:latin typeface="Calibri"/>
              </a:rPr>
              <a:t>комплекс    с.    Туровец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932" y="4518157"/>
            <a:ext cx="3863207" cy="13548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800" dirty="0">
                <a:solidFill>
                  <a:srgbClr val="151616"/>
                </a:solidFill>
                <a:latin typeface="Calibri"/>
              </a:rPr>
              <a:t>Раскопки В.П. Амалицкого    </a:t>
            </a:r>
            <a:r>
              <a:rPr lang="en-US" sz="800" dirty="0" smtClean="0">
                <a:solidFill>
                  <a:srgbClr val="151616"/>
                </a:solidFill>
                <a:latin typeface="Calibri"/>
              </a:rPr>
              <a:t>                                                           </a:t>
            </a:r>
            <a:r>
              <a:rPr lang="ru" sz="800" dirty="0" smtClean="0">
                <a:solidFill>
                  <a:srgbClr val="151616"/>
                </a:solidFill>
                <a:latin typeface="Calibri"/>
              </a:rPr>
              <a:t>Дом-музей    </a:t>
            </a:r>
            <a:r>
              <a:rPr lang="ru" sz="800" dirty="0">
                <a:solidFill>
                  <a:srgbClr val="151616"/>
                </a:solidFill>
                <a:latin typeface="Calibri"/>
              </a:rPr>
              <a:t>Н.Г.    Кузнецова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0657" y="6261506"/>
            <a:ext cx="3442435" cy="14378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sz="800" dirty="0">
                <a:solidFill>
                  <a:srgbClr val="151616"/>
                </a:solidFill>
                <a:latin typeface="Calibri"/>
              </a:rPr>
              <a:t>Литературная усадьба Козьмы Пруткова    </a:t>
            </a:r>
            <a:r>
              <a:rPr lang="en-US" sz="800" dirty="0" smtClean="0">
                <a:solidFill>
                  <a:srgbClr val="151616"/>
                </a:solidFill>
                <a:latin typeface="Calibri"/>
              </a:rPr>
              <a:t>                              </a:t>
            </a:r>
            <a:r>
              <a:rPr lang="ru" sz="800" dirty="0" smtClean="0">
                <a:solidFill>
                  <a:srgbClr val="151616"/>
                </a:solidFill>
                <a:latin typeface="Calibri"/>
              </a:rPr>
              <a:t>Введенский    </a:t>
            </a:r>
            <a:r>
              <a:rPr lang="ru" sz="800" dirty="0">
                <a:solidFill>
                  <a:srgbClr val="151616"/>
                </a:solidFill>
                <a:latin typeface="Calibri"/>
              </a:rPr>
              <a:t>собор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5952" y="1363190"/>
            <a:ext cx="2422977" cy="2848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234"/>
              </a:lnSpc>
              <a:spcAft>
                <a:spcPts val="2700"/>
              </a:spcAft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24707 туристов посетили Котласский муниципальный округ в 2023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5952" y="2198247"/>
            <a:ext cx="1962668" cy="41199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234"/>
              </a:lnSpc>
              <a:spcAft>
                <a:spcPts val="1157"/>
              </a:spcAft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67 987 экскурсантов посетили экскурсии и экспозиции, выставки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86183" y="3080310"/>
            <a:ext cx="1982437" cy="9589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212"/>
              </a:lnSpc>
              <a:spcBef>
                <a:spcPts val="386"/>
              </a:spcBef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География туристов: </a:t>
            </a:r>
            <a:endParaRPr lang="ru" sz="1100" dirty="0" smtClean="0">
              <a:solidFill>
                <a:srgbClr val="151616"/>
              </a:solidFill>
              <a:latin typeface="Arial Unicode MS"/>
            </a:endParaRPr>
          </a:p>
          <a:p>
            <a:pPr>
              <a:lnSpc>
                <a:spcPts val="1212"/>
              </a:lnSpc>
              <a:spcBef>
                <a:spcPts val="386"/>
              </a:spcBef>
            </a:pPr>
            <a:r>
              <a:rPr lang="ru" sz="1100" dirty="0" smtClean="0">
                <a:solidFill>
                  <a:srgbClr val="151616"/>
                </a:solidFill>
                <a:latin typeface="Arial Unicode MS"/>
              </a:rPr>
              <a:t>г</a:t>
            </a:r>
            <a:r>
              <a:rPr lang="ru" sz="1100" dirty="0">
                <a:solidFill>
                  <a:srgbClr val="151616"/>
                </a:solidFill>
                <a:latin typeface="Arial Unicode MS"/>
              </a:rPr>
              <a:t>. Москва,</a:t>
            </a:r>
          </a:p>
          <a:p>
            <a:pPr marL="39194" indent="-139979">
              <a:lnSpc>
                <a:spcPts val="1212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Архангельская область, Республика Коми, г. Вологда, г. </a:t>
            </a:r>
            <a:r>
              <a:rPr lang="ru" sz="1100" dirty="0" smtClean="0">
                <a:solidFill>
                  <a:srgbClr val="151616"/>
                </a:solidFill>
                <a:latin typeface="Arial Unicode MS"/>
              </a:rPr>
              <a:t>Киров,</a:t>
            </a:r>
            <a:r>
              <a:rPr lang="en-US" sz="1100" dirty="0" smtClean="0">
                <a:solidFill>
                  <a:srgbClr val="151616"/>
                </a:solidFill>
                <a:latin typeface="Arial Unicode MS"/>
              </a:rPr>
              <a:t> </a:t>
            </a:r>
            <a:r>
              <a:rPr lang="ru" sz="1100" dirty="0" smtClean="0">
                <a:solidFill>
                  <a:srgbClr val="151616"/>
                </a:solidFill>
                <a:latin typeface="Arial Unicode MS"/>
              </a:rPr>
              <a:t>г</a:t>
            </a:r>
            <a:r>
              <a:rPr lang="ru" sz="1100" dirty="0">
                <a:solidFill>
                  <a:srgbClr val="151616"/>
                </a:solidFill>
                <a:latin typeface="Arial Unicode MS"/>
              </a:rPr>
              <a:t>. Санкт-Петербург.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71589" y="4280359"/>
            <a:ext cx="3091749" cy="4755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393" marR="55059">
              <a:lnSpc>
                <a:spcPts val="1234"/>
              </a:lnSpc>
              <a:spcBef>
                <a:spcPts val="3086"/>
              </a:spcBef>
              <a:spcAft>
                <a:spcPts val="2122"/>
              </a:spcAft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По итогам </a:t>
            </a:r>
            <a:r>
              <a:rPr lang="en-US" sz="1100" dirty="0" smtClean="0">
                <a:solidFill>
                  <a:srgbClr val="151616"/>
                </a:solidFill>
                <a:latin typeface="Arial Unicode MS"/>
              </a:rPr>
              <a:t>2023 </a:t>
            </a:r>
            <a:r>
              <a:rPr lang="ru" sz="1100" dirty="0" smtClean="0">
                <a:solidFill>
                  <a:srgbClr val="151616"/>
                </a:solidFill>
                <a:latin typeface="Arial Unicode MS"/>
              </a:rPr>
              <a:t>года </a:t>
            </a:r>
            <a:r>
              <a:rPr lang="ru" sz="1100" dirty="0">
                <a:solidFill>
                  <a:srgbClr val="151616"/>
                </a:solidFill>
                <a:latin typeface="Arial Unicode MS"/>
              </a:rPr>
              <a:t>Сольвычегодск посетили 5051учащихся юго-восточного туристского кластера «Северное Трехречье».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E7AEE1B-6493-2AAC-9706-2C996F25F138}"/>
              </a:ext>
            </a:extLst>
          </p:cNvPr>
          <p:cNvSpPr/>
          <p:nvPr/>
        </p:nvSpPr>
        <p:spPr>
          <a:xfrm>
            <a:off x="656096" y="491532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71589" y="5047312"/>
            <a:ext cx="3091749" cy="4755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393" marR="55059">
              <a:lnSpc>
                <a:spcPts val="1234"/>
              </a:lnSpc>
              <a:spcBef>
                <a:spcPts val="3086"/>
              </a:spcBef>
              <a:spcAft>
                <a:spcPts val="2122"/>
              </a:spcAft>
            </a:pPr>
            <a:r>
              <a:rPr lang="ru" sz="1100" dirty="0" smtClean="0">
                <a:solidFill>
                  <a:srgbClr val="151616"/>
                </a:solidFill>
                <a:latin typeface="Arial Unicode MS"/>
              </a:rPr>
              <a:t>14763 экскурсии проведено в Сольвычегодском истоико-художественном музее-заповеднике</a:t>
            </a:r>
            <a:endParaRPr lang="ru" sz="1100" dirty="0">
              <a:solidFill>
                <a:srgbClr val="151616"/>
              </a:solidFill>
              <a:latin typeface="Arial Unicode M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8353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39" y="1172398"/>
            <a:ext cx="5732684" cy="5026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236" y="1172398"/>
            <a:ext cx="2547232" cy="5311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7737" y="826008"/>
            <a:ext cx="3095084" cy="2322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1665"/>
            <a:r>
              <a:rPr lang="ru" sz="2100" dirty="0">
                <a:solidFill>
                  <a:srgbClr val="151616"/>
                </a:solidFill>
                <a:latin typeface="Arial Unicode MS"/>
              </a:rPr>
              <a:t>ЗНАКОВЫЕ СОБЫТИЯ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4047" y="6205908"/>
            <a:ext cx="926266" cy="1271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800" dirty="0">
                <a:solidFill>
                  <a:srgbClr val="151616"/>
                </a:solidFill>
                <a:latin typeface="Calibri"/>
              </a:rPr>
              <a:t>Речные маневры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36396" y="6254634"/>
            <a:ext cx="1570134" cy="1271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800" dirty="0">
                <a:solidFill>
                  <a:srgbClr val="151616"/>
                </a:solidFill>
                <a:latin typeface="Calibri"/>
              </a:rPr>
              <a:t>Фестиваль «Сирень в Усолье»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0E7AEE1B-6493-2AAC-9706-2C996F25F138}"/>
              </a:ext>
            </a:extLst>
          </p:cNvPr>
          <p:cNvSpPr/>
          <p:nvPr/>
        </p:nvSpPr>
        <p:spPr>
          <a:xfrm>
            <a:off x="656096" y="491532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27B8DF-37F1-A614-442C-D33BA1425CAD}"/>
              </a:ext>
            </a:extLst>
          </p:cNvPr>
          <p:cNvSpPr txBox="1"/>
          <p:nvPr/>
        </p:nvSpPr>
        <p:spPr>
          <a:xfrm>
            <a:off x="639056" y="648415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9427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50" y="1421256"/>
            <a:ext cx="4800769" cy="32185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4235" y="1117096"/>
            <a:ext cx="3535626" cy="26544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" sz="2200">
                <a:solidFill>
                  <a:srgbClr val="151616"/>
                </a:solidFill>
                <a:latin typeface="Arial Unicode MS"/>
              </a:rPr>
              <a:t>ТУРИСТКИЕ МАРШРУТЫ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9651" y="1711591"/>
            <a:ext cx="3298411" cy="262684"/>
          </a:xfrm>
          <a:prstGeom prst="rect">
            <a:avLst/>
          </a:prstGeom>
          <a:solidFill>
            <a:srgbClr val="D8DAD9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ts val="1168"/>
              </a:lnSpc>
              <a:spcAft>
                <a:spcPts val="3279"/>
              </a:spcAft>
            </a:pPr>
            <a:r>
              <a:rPr lang="ru" sz="1000">
                <a:solidFill>
                  <a:srgbClr val="151616"/>
                </a:solidFill>
                <a:latin typeface="Arial Unicode MS"/>
              </a:rPr>
              <a:t>ОРГАНИЗОВАНЫ ТУРИСТСКИЕ ПЕШЕХОДНЫЕ И АВТОМОБИЛЬНЫЕ МАРШРУТЫ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242" y="2173214"/>
            <a:ext cx="3253227" cy="37107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6660" marR="54592">
              <a:lnSpc>
                <a:spcPts val="1565"/>
              </a:lnSpc>
              <a:spcBef>
                <a:spcPts val="3279"/>
              </a:spcBef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1. «Пешком по Сольвычегодску» -обзорная экскурсия с Пелагеей Ключницей.</a:t>
            </a:r>
          </a:p>
          <a:p>
            <a:pPr marL="46660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2. Туристский маршрут «Сказочное ремесло»</a:t>
            </a:r>
          </a:p>
          <a:p>
            <a:pPr marL="46660" marR="54592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3. Туристский маршрут «По следам великих личностей и открытий»</a:t>
            </a:r>
          </a:p>
          <a:p>
            <a:pPr marL="46660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4. Туристский маршрут «Город пяти веков»</a:t>
            </a:r>
          </a:p>
          <a:p>
            <a:pPr marL="46660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5. Комботур «Шипицынские чудесенки»</a:t>
            </a:r>
          </a:p>
          <a:p>
            <a:pPr marL="46660" marR="54592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6. Пешеходная экскурсия «Туровецкими тропинками»</a:t>
            </a:r>
          </a:p>
          <a:p>
            <a:pPr marL="46660" marR="54592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7. Туристическая программа «По следам раскопок Амалицкого»</a:t>
            </a:r>
          </a:p>
          <a:p>
            <a:pPr marL="46660" marR="54592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8. Туристическая программа «В гости к берестянщику»</a:t>
            </a:r>
          </a:p>
          <a:p>
            <a:pPr marL="46660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9. Туристическая программа «Горница»</a:t>
            </a:r>
          </a:p>
          <a:p>
            <a:pPr marL="46660" marR="54592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10. Туристкий автомобильный маршрут «По железному кольцу»</a:t>
            </a:r>
          </a:p>
          <a:p>
            <a:pPr marL="46660" marR="54592">
              <a:lnSpc>
                <a:spcPts val="1565"/>
              </a:lnSpc>
            </a:pPr>
            <a:r>
              <a:rPr lang="ru" sz="1100" dirty="0">
                <a:solidFill>
                  <a:srgbClr val="151616"/>
                </a:solidFill>
                <a:latin typeface="Arial Unicode MS"/>
              </a:rPr>
              <a:t>11. Музейный туристский маршрут «Именитые купцы Строгановы, их вклад в развитие Сольвычегодска»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7790" y="1083916"/>
            <a:ext cx="1942900" cy="5540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6999">
              <a:spcAft>
                <a:spcPts val="579"/>
              </a:spcAft>
            </a:pPr>
            <a:r>
              <a:rPr lang="ru" sz="1500" b="1" spc="367" dirty="0" smtClean="0">
                <a:solidFill>
                  <a:srgbClr val="52AEC5"/>
                </a:solidFill>
                <a:latin typeface="Constantia"/>
              </a:rPr>
              <a:t>КОТЛАССКИЙ </a:t>
            </a:r>
            <a:r>
              <a:rPr lang="ru" sz="1500" spc="276" dirty="0" smtClean="0">
                <a:solidFill>
                  <a:srgbClr val="52AEC5"/>
                </a:solidFill>
                <a:latin typeface="Arial Unicode MS"/>
              </a:rPr>
              <a:t>РАЙОН</a:t>
            </a:r>
            <a:endParaRPr lang="ru" sz="1500" spc="276" dirty="0">
              <a:solidFill>
                <a:srgbClr val="52AEC5"/>
              </a:solidFill>
              <a:latin typeface="Arial Unicode M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7713" y="4590050"/>
            <a:ext cx="3219340" cy="215677"/>
          </a:xfrm>
          <a:prstGeom prst="rect">
            <a:avLst/>
          </a:prstGeom>
          <a:solidFill>
            <a:srgbClr val="D8DAD9"/>
          </a:solidFill>
        </p:spPr>
        <p:txBody>
          <a:bodyPr lIns="0" tIns="0" rIns="0" bIns="0">
            <a:noAutofit/>
          </a:bodyPr>
          <a:lstStyle/>
          <a:p>
            <a:pPr marL="15398">
              <a:spcBef>
                <a:spcPts val="964"/>
              </a:spcBef>
              <a:spcAft>
                <a:spcPts val="2315"/>
              </a:spcAft>
            </a:pPr>
            <a:r>
              <a:rPr lang="ru" sz="1400" b="1" dirty="0">
                <a:solidFill>
                  <a:srgbClr val="151616"/>
                </a:solidFill>
                <a:latin typeface="Arial Unicode MS"/>
              </a:rPr>
              <a:t>ГОСТЕВЫЕ ДОМА И ГОСТИНИЦЫ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97945" y="4905955"/>
            <a:ext cx="4165374" cy="145508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995">
              <a:spcBef>
                <a:spcPts val="1000"/>
              </a:spcBef>
            </a:pPr>
            <a:r>
              <a:rPr lang="ru" sz="1600" dirty="0">
                <a:solidFill>
                  <a:srgbClr val="151616"/>
                </a:solidFill>
                <a:latin typeface="Calibri"/>
              </a:rPr>
              <a:t>Гостиница «Гостиный двор» п. Приводино </a:t>
            </a:r>
            <a:endParaRPr lang="ru" sz="1600" dirty="0" smtClean="0">
              <a:solidFill>
                <a:srgbClr val="151616"/>
              </a:solidFill>
              <a:latin typeface="Calibri"/>
            </a:endParaRPr>
          </a:p>
          <a:p>
            <a:pPr marL="34995">
              <a:spcBef>
                <a:spcPts val="1000"/>
              </a:spcBef>
            </a:pPr>
            <a:r>
              <a:rPr lang="ru" sz="1600" dirty="0" smtClean="0">
                <a:solidFill>
                  <a:srgbClr val="151616"/>
                </a:solidFill>
                <a:latin typeface="Calibri"/>
              </a:rPr>
              <a:t>Гостевые </a:t>
            </a:r>
            <a:r>
              <a:rPr lang="ru" sz="1600" dirty="0">
                <a:solidFill>
                  <a:srgbClr val="151616"/>
                </a:solidFill>
                <a:latin typeface="Calibri"/>
              </a:rPr>
              <a:t>дома «Сольвычегодская усадьба» (Дом росписи, Земский дом, Дом крестьянина Григорова) г. </a:t>
            </a:r>
            <a:r>
              <a:rPr lang="ru" sz="1600" dirty="0" smtClean="0">
                <a:solidFill>
                  <a:srgbClr val="151616"/>
                </a:solidFill>
                <a:latin typeface="Calibri"/>
              </a:rPr>
              <a:t>Сольвычегодск</a:t>
            </a:r>
          </a:p>
          <a:p>
            <a:pPr marL="34995">
              <a:spcBef>
                <a:spcPts val="1000"/>
              </a:spcBef>
            </a:pPr>
            <a:r>
              <a:rPr lang="ru" sz="1600" dirty="0" smtClean="0">
                <a:solidFill>
                  <a:srgbClr val="151616"/>
                </a:solidFill>
                <a:latin typeface="Calibri"/>
              </a:rPr>
              <a:t>Гостиница Санатория «Сольвычегодск»</a:t>
            </a:r>
          </a:p>
          <a:p>
            <a:pPr marL="34995">
              <a:lnSpc>
                <a:spcPts val="2028"/>
              </a:lnSpc>
              <a:spcBef>
                <a:spcPts val="2315"/>
              </a:spcBef>
            </a:pPr>
            <a:endParaRPr lang="ru" sz="1600" dirty="0">
              <a:solidFill>
                <a:srgbClr val="151616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6" y="509265"/>
            <a:ext cx="210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667" y="1139217"/>
            <a:ext cx="559148" cy="8074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27B8DF-37F1-A614-442C-D33BA1425CAD}"/>
              </a:ext>
            </a:extLst>
          </p:cNvPr>
          <p:cNvSpPr txBox="1"/>
          <p:nvPr/>
        </p:nvSpPr>
        <p:spPr>
          <a:xfrm>
            <a:off x="639056" y="648415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6809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760779"/>
            <a:ext cx="4309605" cy="41083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66" y="5178113"/>
            <a:ext cx="5899299" cy="2599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964"/>
              </a:spcBef>
            </a:pPr>
            <a:r>
              <a:rPr lang="ru" dirty="0">
                <a:solidFill>
                  <a:srgbClr val="151616"/>
                </a:solidFill>
                <a:latin typeface="Arial Unicode MS"/>
              </a:rPr>
              <a:t>Сольвычегодск - ворота в «Северное Трехречье»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6" y="234627"/>
            <a:ext cx="21034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66" y="760280"/>
            <a:ext cx="4492202" cy="4092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878" y="5535606"/>
            <a:ext cx="6146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Сольвычегодск - столица</a:t>
            </a:r>
            <a:r>
              <a:rPr lang="ru-RU" dirty="0"/>
              <a:t> туристического маршрута </a:t>
            </a:r>
            <a:r>
              <a:rPr lang="ru-RU" dirty="0" smtClean="0"/>
              <a:t>«Серебряное ожерелье России» 2023 года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327B8DF-37F1-A614-442C-D33BA1425CAD}"/>
              </a:ext>
            </a:extLst>
          </p:cNvPr>
          <p:cNvSpPr txBox="1"/>
          <p:nvPr/>
        </p:nvSpPr>
        <p:spPr>
          <a:xfrm>
            <a:off x="493266" y="6484149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88584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ер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A08B46-D94D-0287-1861-FDC8D42E6E4F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217EEF0-7F35-C6AD-682A-7E716DC33D87}"/>
              </a:ext>
            </a:extLst>
          </p:cNvPr>
          <p:cNvSpPr/>
          <p:nvPr/>
        </p:nvSpPr>
        <p:spPr>
          <a:xfrm>
            <a:off x="627016" y="163628"/>
            <a:ext cx="1719674" cy="23682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D25CE0A5-C6DD-EFB5-7F0D-422A5515A6CF}"/>
              </a:ext>
            </a:extLst>
          </p:cNvPr>
          <p:cNvSpPr/>
          <p:nvPr/>
        </p:nvSpPr>
        <p:spPr>
          <a:xfrm>
            <a:off x="3731306" y="3927153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Ограничена возможность реализации инвестиционных проектов за счёт собственных средств,                   сложность с привлечением заемных средств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инансовые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трудности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собственных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средств</a:t>
            </a:r>
            <a:r>
              <a:rPr kumimoji="0" lang="en-US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достаточном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объеме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развития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бизнеса, высокие тарифы на энергоресурсы)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инженерной  и транспортной инфраструктуры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Сложная транспортная доступность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части населенных пунктов (наличие паромной переправы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населенные пункты Сольвычегодского территориального отдела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климат требует улучшений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982AF8-220A-F595-C9D0-8177176E8BED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  <a:r>
              <a:rPr lang="x-none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:a16="http://schemas.microsoft.com/office/drawing/2014/main" xmlns="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:a16="http://schemas.microsoft.com/office/drawing/2014/main" xmlns="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:a16="http://schemas.microsoft.com/office/drawing/2014/main" xmlns="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:a16="http://schemas.microsoft.com/office/drawing/2014/main" xmlns="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0B2E29-A6DF-C835-C29A-A3390F9E30A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0029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B906F29-101C-C5CB-6AC6-8F8AF706CB1F}"/>
              </a:ext>
            </a:extLst>
          </p:cNvPr>
          <p:cNvSpPr/>
          <p:nvPr/>
        </p:nvSpPr>
        <p:spPr>
          <a:xfrm>
            <a:off x="5297771" y="2049236"/>
            <a:ext cx="4497839" cy="1703523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Демографическая убыль, «старение» населения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развития сельского хозяйства в зоне с высокой зависимостью от природных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условий;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в крупные города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дифференциации населенных пунктов по уровню социально-экономического развития и возможностям экономического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роста;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Сложная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схема для части населенных пунктов (наличие паромной переправы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населенные пункты Сольвычегодского территориального отдела,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разбросанность населенных пунктов по территории, удаленность районного центра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 и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водоотведения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темпы наращивания производств продукции местных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производителей;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местных хозяйствующих субъектов, за счет вытеснения крупными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сетями;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(миграция и естественная убыль);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адровый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в ряде отраслей</a:t>
            </a:r>
          </a:p>
          <a:p>
            <a:pPr marL="171450" lvl="0" indent="-171450">
              <a:buClr>
                <a:srgbClr val="B1C1E4"/>
              </a:buClr>
              <a:buFont typeface="Arial" panose="020B0604020202020204" pitchFamily="34" charset="0"/>
              <a:buChar char="•"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D1038DB-1613-C231-C343-A226DDF5FF09}"/>
              </a:ext>
            </a:extLst>
          </p:cNvPr>
          <p:cNvSpPr/>
          <p:nvPr/>
        </p:nvSpPr>
        <p:spPr>
          <a:xfrm>
            <a:off x="640991" y="2049236"/>
            <a:ext cx="4497839" cy="1765229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Удобное географическое положение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района (удобная транспортная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доступность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значительных природных ресурсов (лес, дикоросы, глины, торф, ПГС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Значительная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площадь неиспользуемых земельных ресурсов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новых инвестиционных проектов в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 и в других сферах</a:t>
            </a: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Богатое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историко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культурное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наследие (наличие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населенных пунктов с высоким туристическим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потенциалом: памятники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культовой и исторической архитектуры федерального и местного значения)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аличие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действующего санатория на базе месторождений подземных минеральных вод и лечебных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грязей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5989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57096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реализации национальных проектах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туризма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производств, ориентированных на добычу и переработку местного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сырья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азвитие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сельскохозяйственного производства в малых формах хозяйствования (ЛПХ, КФХ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придорожной инфраструктуры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индивидуального жилищного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Котласского муниципального округа Архангельской области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5989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2133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041D042B-3B53-D8B6-B4DC-E053370D7C6B}"/>
              </a:ext>
            </a:extLst>
          </p:cNvPr>
          <p:cNvSpPr/>
          <p:nvPr/>
        </p:nvSpPr>
        <p:spPr>
          <a:xfrm>
            <a:off x="7082985" y="1416068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ЭКОЛОГИЯ И ТУРИЗМ</a:t>
            </a:r>
            <a:endParaRPr lang="x-none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CB5D2CC5-5135-0057-EAB2-D6909D185EC2}"/>
              </a:ext>
            </a:extLst>
          </p:cNvPr>
          <p:cNvSpPr/>
          <p:nvPr/>
        </p:nvSpPr>
        <p:spPr>
          <a:xfrm>
            <a:off x="825400" y="1390285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3238D4C-D3CA-3C40-9E20-F77BB5E78E3E}"/>
              </a:ext>
            </a:extLst>
          </p:cNvPr>
          <p:cNvSpPr/>
          <p:nvPr/>
        </p:nvSpPr>
        <p:spPr>
          <a:xfrm>
            <a:off x="3855000" y="1349007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БИЗНЕСА</a:t>
            </a:r>
            <a:endParaRPr lang="x-none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3B229075-F001-5284-9486-1B571DB05AE7}"/>
              </a:ext>
            </a:extLst>
          </p:cNvPr>
          <p:cNvSpPr/>
          <p:nvPr/>
        </p:nvSpPr>
        <p:spPr>
          <a:xfrm>
            <a:off x="7028995" y="2304332"/>
            <a:ext cx="2196000" cy="3939743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39F97C97-8F87-4D15-DD0F-74FDCD782132}"/>
              </a:ext>
            </a:extLst>
          </p:cNvPr>
          <p:cNvSpPr/>
          <p:nvPr/>
        </p:nvSpPr>
        <p:spPr>
          <a:xfrm>
            <a:off x="800061" y="2269713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6AE1CBD3-7EE8-EDB1-211F-63CB82334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53399" y="2397281"/>
            <a:ext cx="360000" cy="360000"/>
          </a:xfrm>
          <a:prstGeom prst="rect">
            <a:avLst/>
          </a:prstGeom>
        </p:spPr>
      </p:pic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3EB81144-74B3-A3ED-2E67-D01C2E3D9989}"/>
              </a:ext>
            </a:extLst>
          </p:cNvPr>
          <p:cNvSpPr/>
          <p:nvPr/>
        </p:nvSpPr>
        <p:spPr>
          <a:xfrm>
            <a:off x="3854999" y="2269713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Котласского муниципального округа 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Приблизить со сплошной заливкой">
            <a:extLst>
              <a:ext uri="{FF2B5EF4-FFF2-40B4-BE49-F238E27FC236}">
                <a16:creationId xmlns:a16="http://schemas.microsoft.com/office/drawing/2014/main" xmlns="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11000" y="2368080"/>
            <a:ext cx="360000" cy="360000"/>
          </a:xfrm>
          <a:prstGeom prst="rect">
            <a:avLst/>
          </a:prstGeom>
        </p:spPr>
      </p:pic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:a16="http://schemas.microsoft.com/office/drawing/2014/main" xmlns="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45939" y="2416195"/>
            <a:ext cx="360000" cy="3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D46129F-8145-0BA3-6ADE-B0F0649B9EA3}"/>
              </a:ext>
            </a:extLst>
          </p:cNvPr>
          <p:cNvSpPr txBox="1"/>
          <p:nvPr/>
        </p:nvSpPr>
        <p:spPr>
          <a:xfrm>
            <a:off x="825399" y="2889210"/>
            <a:ext cx="190038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4756A0"/>
              </a:buClr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социальных услуг с обеспечением проживания (размещение пансионатов, интернатов)</a:t>
            </a:r>
            <a:endParaRPr lang="en-US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6545CB-8A76-A6A7-72FB-255EE557C593}"/>
              </a:ext>
            </a:extLst>
          </p:cNvPr>
          <p:cNvSpPr txBox="1"/>
          <p:nvPr/>
        </p:nvSpPr>
        <p:spPr>
          <a:xfrm>
            <a:off x="4027056" y="2889210"/>
            <a:ext cx="2023944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кирпича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придорожного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фермерских хозяйств (в том числе в сфере растениеводства, тепличное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хозяйство)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 перерабатывающих производств продукции АПК и дикоросов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заготовительных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пунктов приема дикоросов, сушка, заморозка и фасовка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DCC2DF-5EF1-D88D-3BB7-59FF7AF74F4E}"/>
              </a:ext>
            </a:extLst>
          </p:cNvPr>
          <p:cNvSpPr txBox="1"/>
          <p:nvPr/>
        </p:nvSpPr>
        <p:spPr>
          <a:xfrm>
            <a:off x="7176655" y="2889210"/>
            <a:ext cx="1929284" cy="180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рекреационного туризма(охота, рыбалка, сбор грибов, ягод, целебных трав, создание базы отдыха)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Развитие сельского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туризма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историко-культурного и туристского проекта «Серебряное Ожерелье России» - </a:t>
            </a:r>
            <a:r>
              <a:rPr lang="ru-RU" sz="9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 Сольвычегодск</a:t>
            </a: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88E441-07D1-91D7-7BFA-4D1DCB1665E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173469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304965"/>
              </p:ext>
            </p:extLst>
          </p:nvPr>
        </p:nvGraphicFramePr>
        <p:xfrm>
          <a:off x="627017" y="1376761"/>
          <a:ext cx="9136388" cy="41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216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2940632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855402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81318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 с ограниченной ответственностью "ЛЕШУКОНСКАЯ ТЕПЛОЭНЕРГЕТИЧЕСКАЯ КОМПАНИЯ"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программа в сфере теплоснабжения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101,37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67586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"РАЙОННЫЙ ВОДОКАНАЛ"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программа в сфере водоснабжения и водоотведения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2021-2040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69682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 с ограниченной ответственностью "ЛЕШУКОНСКАЯ ТЕПЛОЭНЕРГЕТИЧЕСКАЯ КОМПАНИЯ"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программа в сфере</a:t>
                      </a:r>
                      <a:r>
                        <a:rPr lang="ru-RU" sz="9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теплоснабжения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239,49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562163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"Трест Сервис"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программа в сфере теплоснабжения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2022-2034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562163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"Архангельский экологический оператор"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программа в сфере обращения с твердыми коммунальными отходами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1309,2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2022-2046</a:t>
                      </a:r>
                    </a:p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7956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  <p:pic>
        <p:nvPicPr>
          <p:cNvPr id="15" name="Рисунок 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8035F2F7-824B-3127-22F9-8DF7D757B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2491639"/>
            <a:ext cx="365554" cy="365554"/>
          </a:xfrm>
          <a:prstGeom prst="rect">
            <a:avLst/>
          </a:prstGeom>
        </p:spPr>
      </p:pic>
      <p:pic>
        <p:nvPicPr>
          <p:cNvPr id="16" name="Рисунок 1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8035F2F7-824B-3127-22F9-8DF7D757B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8767" y="3247156"/>
            <a:ext cx="365554" cy="365554"/>
          </a:xfrm>
          <a:prstGeom prst="rect">
            <a:avLst/>
          </a:prstGeom>
        </p:spPr>
      </p:pic>
      <p:pic>
        <p:nvPicPr>
          <p:cNvPr id="17" name="Рисунок 1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8035F2F7-824B-3127-22F9-8DF7D757B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8767" y="3860944"/>
            <a:ext cx="365554" cy="3655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6" y="4499333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9" y="5112439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85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621668" y="4941668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об инвестиционных площадках можно на сайте: 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https://kotlasskij-r29.gosweb.gosuslugi.ru/deyatelnost/napravleniya-deyatelnosti/ekonomika/investitsii/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EE9BF0B-A955-72BD-BF57-41E9CFEF29D7}"/>
              </a:ext>
            </a:extLst>
          </p:cNvPr>
          <p:cNvSpPr/>
          <p:nvPr/>
        </p:nvSpPr>
        <p:spPr>
          <a:xfrm>
            <a:off x="621668" y="5676970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округе можно                                 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сайте: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https://kotlasskij-r29.gosweb.gosuslugi.ru/deyatelnost/mery-podderzhki/imuschestvennaya-podderzhka-subektov-msp/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324466" y="1475888"/>
            <a:ext cx="8588946" cy="2869970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xmlns="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788156" y="1703432"/>
            <a:ext cx="812525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ПЛОЩАДКИ: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Глэмпинг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-парк/туристическая база д. Харитоново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Предоставление социальных услуг с обеспечением проживания (размещение пансионатов, интернатов)/Организация заготовительных пунктов приема дикоросов, сушка, заморозка и фасовка здание №2 школы в деревне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Григорово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Строительство завода по производству кирпича/Производство строительных материалов из керамики/Добыча и поставка сырья для производства кирпича и строительных материалов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Организация бытовых услуг населению (баня, сауна, прачечная) в п. Приводино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Общественно-деловое направление:  мини-гостиница, общественное питание, сфера услуг, 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офисы в </a:t>
            </a:r>
            <a:r>
              <a:rPr lang="ru-RU" sz="1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г.Сольвычегодск</a:t>
            </a:r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здание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«Дом торговый купца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Боярынцева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(Объект культурного наследия)</a:t>
            </a:r>
          </a:p>
          <a:p>
            <a:pPr>
              <a:lnSpc>
                <a:spcPct val="150000"/>
              </a:lnSpc>
            </a:pP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3270" y="5079738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xmlns="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3270" y="5811969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613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=""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=""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  <a:extLst>
              <a:ext uri="{FF2B5EF4-FFF2-40B4-BE49-F238E27FC236}">
                <a16:creationId xmlns="" xmlns:a16="http://schemas.microsoft.com/office/drawing/2014/main" id="{DD96DA17-C3E8-B4A8-5FEE-D24D66394911}"/>
              </a:ext>
            </a:extLst>
          </p:cNvPr>
          <p:cNvSpPr/>
          <p:nvPr/>
        </p:nvSpPr>
        <p:spPr>
          <a:xfrm>
            <a:off x="2769373" y="1632123"/>
            <a:ext cx="145000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4F8B28C6-1651-9980-1E5F-C6B458F2F1A1}"/>
              </a:ext>
            </a:extLst>
          </p:cNvPr>
          <p:cNvSpPr/>
          <p:nvPr/>
        </p:nvSpPr>
        <p:spPr>
          <a:xfrm>
            <a:off x="4219376" y="1632123"/>
            <a:ext cx="216362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hlinkClick r:id="" action="ppaction://noaction"/>
            <a:extLst>
              <a:ext uri="{FF2B5EF4-FFF2-40B4-BE49-F238E27FC236}">
                <a16:creationId xmlns="" xmlns:a16="http://schemas.microsoft.com/office/drawing/2014/main" id="{D4234885-2CC9-FBA4-82F4-03F3F6FAF1A2}"/>
              </a:ext>
            </a:extLst>
          </p:cNvPr>
          <p:cNvSpPr/>
          <p:nvPr/>
        </p:nvSpPr>
        <p:spPr>
          <a:xfrm>
            <a:off x="6551875" y="1632123"/>
            <a:ext cx="11129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hlinkClick r:id="" action="ppaction://noaction"/>
            <a:extLst>
              <a:ext uri="{FF2B5EF4-FFF2-40B4-BE49-F238E27FC236}">
                <a16:creationId xmlns="" xmlns:a16="http://schemas.microsoft.com/office/drawing/2014/main" id="{22187652-9E54-DF69-5FDA-30A4E7B8072F}"/>
              </a:ext>
            </a:extLst>
          </p:cNvPr>
          <p:cNvSpPr/>
          <p:nvPr/>
        </p:nvSpPr>
        <p:spPr>
          <a:xfrm>
            <a:off x="7778683" y="1632123"/>
            <a:ext cx="2001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" action="ppaction://noaction"/>
            <a:extLst>
              <a:ext uri="{FF2B5EF4-FFF2-40B4-BE49-F238E27FC236}">
                <a16:creationId xmlns=""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627016" y="2010845"/>
            <a:ext cx="149256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" action="ppaction://noaction"/>
            <a:extLst>
              <a:ext uri="{FF2B5EF4-FFF2-40B4-BE49-F238E27FC236}">
                <a16:creationId xmlns="" xmlns:a16="http://schemas.microsoft.com/office/drawing/2014/main" id="{E2F83141-206C-9DF3-A2A1-1138F01FB8EF}"/>
              </a:ext>
            </a:extLst>
          </p:cNvPr>
          <p:cNvSpPr/>
          <p:nvPr/>
        </p:nvSpPr>
        <p:spPr>
          <a:xfrm>
            <a:off x="6977852" y="2010845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нвестиционные площадки 19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" action="ppaction://noaction"/>
            <a:extLst>
              <a:ext uri="{FF2B5EF4-FFF2-40B4-BE49-F238E27FC236}">
                <a16:creationId xmlns="" xmlns:a16="http://schemas.microsoft.com/office/drawing/2014/main" id="{9E42F679-B67E-2B36-9053-A009E24085BE}"/>
              </a:ext>
            </a:extLst>
          </p:cNvPr>
          <p:cNvSpPr/>
          <p:nvPr/>
        </p:nvSpPr>
        <p:spPr>
          <a:xfrm>
            <a:off x="4141486" y="2010845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hlinkClick r:id="" action="ppaction://noaction"/>
            <a:extLst>
              <a:ext uri="{FF2B5EF4-FFF2-40B4-BE49-F238E27FC236}">
                <a16:creationId xmlns="" xmlns:a16="http://schemas.microsoft.com/office/drawing/2014/main" id="{9E53BF86-1510-F8F5-9329-DC7C0BBD49F9}"/>
              </a:ext>
            </a:extLst>
          </p:cNvPr>
          <p:cNvSpPr/>
          <p:nvPr/>
        </p:nvSpPr>
        <p:spPr>
          <a:xfrm>
            <a:off x="2241886" y="2010845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" action="ppaction://noaction"/>
            <a:extLst>
              <a:ext uri="{FF2B5EF4-FFF2-40B4-BE49-F238E27FC236}">
                <a16:creationId xmlns=""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627016" y="2372877"/>
            <a:ext cx="1702824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" action="ppaction://noaction"/>
            <a:extLst>
              <a:ext uri="{FF2B5EF4-FFF2-40B4-BE49-F238E27FC236}">
                <a16:creationId xmlns="" xmlns:a16="http://schemas.microsoft.com/office/drawing/2014/main" id="{47CB25E6-C738-DA08-23FB-0FEDD7D0C73A}"/>
              </a:ext>
            </a:extLst>
          </p:cNvPr>
          <p:cNvSpPr/>
          <p:nvPr/>
        </p:nvSpPr>
        <p:spPr>
          <a:xfrm>
            <a:off x="2478193" y="2372877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(Администрация Котласского муниципального округа Архангельской области)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КОТЛАССКОГО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АРХАНГЕЛЬСКОЙ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="" xmlns:a16="http://schemas.microsoft.com/office/drawing/2014/main" id="{82AD1CC4-F5F3-D50B-AD27-5325F86B9A2D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lvl="0"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АРХАНГЕЛЬСКАЯ ОБЛАСТЬ</a:t>
            </a:r>
            <a:endParaRPr lang="x-none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809" y="86349"/>
            <a:ext cx="87153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6F9DF867-20CF-446D-A8E7-0BA6DB864B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285" y="1386348"/>
            <a:ext cx="2867808" cy="72687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FDEDD7E-98A0-4D9F-973E-731A5061C2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1"/>
          <a:stretch/>
        </p:blipFill>
        <p:spPr>
          <a:xfrm>
            <a:off x="452285" y="2736679"/>
            <a:ext cx="3673406" cy="1026706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xmlns="" id="{733170ED-798B-4B27-905A-CA14CBEE9A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08317" y="1175065"/>
            <a:ext cx="718673" cy="718673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xmlns="" id="{E0837490-F22D-40D9-81A4-071DE3AD38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956741" y="2486694"/>
            <a:ext cx="621823" cy="621823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xmlns="" id="{FA52C241-A43C-4B56-96F2-9107A71BE7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08317" y="3701474"/>
            <a:ext cx="808040" cy="808040"/>
          </a:xfrm>
          <a:prstGeom prst="rect">
            <a:avLst/>
          </a:prstGeom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xmlns="" id="{765B699A-C4C3-468B-B2E0-21C5911B23FF}"/>
              </a:ext>
            </a:extLst>
          </p:cNvPr>
          <p:cNvSpPr txBox="1"/>
          <p:nvPr/>
        </p:nvSpPr>
        <p:spPr>
          <a:xfrm>
            <a:off x="5898384" y="1298181"/>
            <a:ext cx="332316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  <a:spcBef>
                <a:spcPct val="0"/>
              </a:spcBef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</a:t>
            </a: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оддержка предпринимателей </a:t>
            </a:r>
          </a:p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по принципу «единого окна» 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1546B478-BF92-4865-8BDF-590FAE6A6DB0}"/>
              </a:ext>
            </a:extLst>
          </p:cNvPr>
          <p:cNvSpPr txBox="1"/>
          <p:nvPr/>
        </p:nvSpPr>
        <p:spPr>
          <a:xfrm>
            <a:off x="5898384" y="2522810"/>
            <a:ext cx="332316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300 услуг для бизнеса по принципу «единого окна»</a:t>
            </a:r>
            <a:endParaRPr lang="en-US" sz="1625" b="1" dirty="0">
              <a:solidFill>
                <a:srgbClr val="1F4E7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xmlns="" id="{340203A6-B4C7-4A48-8CED-A3D3F773CBF8}"/>
              </a:ext>
            </a:extLst>
          </p:cNvPr>
          <p:cNvSpPr txBox="1"/>
          <p:nvPr/>
        </p:nvSpPr>
        <p:spPr>
          <a:xfrm>
            <a:off x="5898384" y="3587018"/>
            <a:ext cx="332316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Ц</a:t>
            </a: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елевая </a:t>
            </a:r>
            <a:r>
              <a:rPr lang="en-US" sz="1625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аудитория</a:t>
            </a: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</a:t>
            </a:r>
            <a:endParaRPr lang="ru-RU" sz="1625" b="1" dirty="0">
              <a:solidFill>
                <a:srgbClr val="1F4E7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lnSpc>
                <a:spcPts val="1819"/>
              </a:lnSpc>
            </a:pPr>
            <a:endParaRPr lang="en-US" sz="1625" b="1" dirty="0">
              <a:solidFill>
                <a:srgbClr val="1F4E7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32172" indent="-232172">
              <a:lnSpc>
                <a:spcPts val="1819"/>
              </a:lnSpc>
              <a:buFontTx/>
              <a:buChar char="-"/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Б</a:t>
            </a: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удущие предприниматели</a:t>
            </a:r>
            <a:endParaRPr lang="ru-RU" sz="1625" b="1" dirty="0">
              <a:solidFill>
                <a:srgbClr val="1F4E7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32172" indent="-232172">
              <a:lnSpc>
                <a:spcPts val="1819"/>
              </a:lnSpc>
              <a:buFontTx/>
              <a:buChar char="-"/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П</a:t>
            </a: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редприниматели</a:t>
            </a:r>
            <a:endParaRPr lang="ru-RU" sz="1625" b="1" dirty="0">
              <a:solidFill>
                <a:srgbClr val="1F4E7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32172" indent="-232172">
              <a:lnSpc>
                <a:spcPts val="1819"/>
              </a:lnSpc>
              <a:buFontTx/>
              <a:buChar char="-"/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Социальные предприниматели</a:t>
            </a:r>
            <a:endParaRPr lang="en-US" sz="1625" b="1" dirty="0">
              <a:solidFill>
                <a:srgbClr val="1F4E7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32172" indent="-232172">
              <a:lnSpc>
                <a:spcPts val="1819"/>
              </a:lnSpc>
              <a:buFontTx/>
              <a:buChar char="-"/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С</a:t>
            </a: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амозанятые</a:t>
            </a:r>
          </a:p>
          <a:p>
            <a:pPr marL="232172" indent="-232172">
              <a:lnSpc>
                <a:spcPts val="1819"/>
              </a:lnSpc>
              <a:buFontTx/>
              <a:buChar char="-"/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Э</a:t>
            </a: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кспортеры</a:t>
            </a:r>
            <a:endParaRPr lang="ru-RU" sz="1625" b="1" dirty="0">
              <a:solidFill>
                <a:srgbClr val="1F4E7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32172" indent="-232172">
              <a:lnSpc>
                <a:spcPts val="1819"/>
              </a:lnSpc>
              <a:buFontTx/>
              <a:buChar char="-"/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</a:t>
            </a: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нвесторы</a:t>
            </a:r>
          </a:p>
          <a:p>
            <a:pPr marL="232172" indent="-232172">
              <a:lnSpc>
                <a:spcPts val="1819"/>
              </a:lnSpc>
              <a:buFontTx/>
              <a:buChar char="-"/>
            </a:pPr>
            <a:r>
              <a:rPr lang="ru-RU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И</a:t>
            </a: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нноваторы</a:t>
            </a:r>
            <a:endParaRPr lang="ru-RU" sz="1625" b="1" dirty="0">
              <a:solidFill>
                <a:srgbClr val="1F4E7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>
              <a:lnSpc>
                <a:spcPts val="1820"/>
              </a:lnSpc>
              <a:spcBef>
                <a:spcPct val="0"/>
              </a:spcBef>
            </a:pPr>
            <a:r>
              <a:rPr lang="en-US" sz="1625" b="1" dirty="0">
                <a:solidFill>
                  <a:srgbClr val="1F4E7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Скругленный прямоугольник 30">
            <a:extLst>
              <a:ext uri="{FF2B5EF4-FFF2-40B4-BE49-F238E27FC236}">
                <a16:creationId xmlns:a16="http://schemas.microsoft.com/office/drawing/2014/main" xmlns="" id="{08F91E99-8412-48E7-9E08-2AD031AD8D39}"/>
              </a:ext>
            </a:extLst>
          </p:cNvPr>
          <p:cNvSpPr/>
          <p:nvPr/>
        </p:nvSpPr>
        <p:spPr>
          <a:xfrm>
            <a:off x="1150374" y="5187281"/>
            <a:ext cx="2290915" cy="102670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сайт: 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https://msp29.ru/ru/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30">
            <a:extLst>
              <a:ext uri="{FF2B5EF4-FFF2-40B4-BE49-F238E27FC236}">
                <a16:creationId xmlns:a16="http://schemas.microsoft.com/office/drawing/2014/main" xmlns="" id="{B875C607-5954-4D68-AC3E-847A19AF3806}"/>
              </a:ext>
            </a:extLst>
          </p:cNvPr>
          <p:cNvSpPr/>
          <p:nvPr/>
        </p:nvSpPr>
        <p:spPr>
          <a:xfrm>
            <a:off x="1150375" y="3930397"/>
            <a:ext cx="2290915" cy="1026705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телефон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8(800)100 7000 (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г.Архангельск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(818-37) 2 – 84 – 28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Котлас, приемная)</a:t>
            </a:r>
          </a:p>
        </p:txBody>
      </p:sp>
    </p:spTree>
    <p:extLst>
      <p:ext uri="{BB962C8B-B14F-4D97-AF65-F5344CB8AC3E}">
        <p14:creationId xmlns:p14="http://schemas.microsoft.com/office/powerpoint/2010/main" val="403955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2080796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0BA712A-5970-64F3-6AB3-A9390803029C}"/>
              </a:ext>
            </a:extLst>
          </p:cNvPr>
          <p:cNvSpPr txBox="1"/>
          <p:nvPr/>
        </p:nvSpPr>
        <p:spPr>
          <a:xfrm>
            <a:off x="5535561" y="1668575"/>
            <a:ext cx="40819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за инвестиционную деятельность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B320D37-28CA-43E4-D047-5092F341CFB8}"/>
              </a:ext>
            </a:extLst>
          </p:cNvPr>
          <p:cNvSpPr txBox="1"/>
          <p:nvPr/>
        </p:nvSpPr>
        <p:spPr>
          <a:xfrm>
            <a:off x="5534655" y="2284485"/>
            <a:ext cx="213977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Манаков Владимир Александрович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5FA2E06-ACD5-D4CA-CA5A-18E45EE13D6C}"/>
              </a:ext>
            </a:extLst>
          </p:cNvPr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8(81837) 2-04-01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43CFB82D-B6E0-4602-D294-1E834D997346}"/>
              </a:ext>
            </a:extLst>
          </p:cNvPr>
          <p:cNvSpPr/>
          <p:nvPr/>
        </p:nvSpPr>
        <p:spPr>
          <a:xfrm>
            <a:off x="627016" y="1429318"/>
            <a:ext cx="4497842" cy="2080797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Котласского муниципального округа Архангельской области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xmlns="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2258" y="2307964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xmlns="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39931" y="2292143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F2B9486-26DF-374A-FFFA-6392A5B5FAA8}"/>
              </a:ext>
            </a:extLst>
          </p:cNvPr>
          <p:cNvSpPr txBox="1"/>
          <p:nvPr/>
        </p:nvSpPr>
        <p:spPr>
          <a:xfrm>
            <a:off x="1156814" y="2284485"/>
            <a:ext cx="181083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165300, Архангельская область, г. Котлас, пл. Советов, д. 9</a:t>
            </a: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3C4A894-8B64-3AFF-9699-BF3CB1DC5528}"/>
              </a:ext>
            </a:extLst>
          </p:cNvPr>
          <p:cNvSpPr txBox="1"/>
          <p:nvPr/>
        </p:nvSpPr>
        <p:spPr>
          <a:xfrm rot="10800000" flipV="1">
            <a:off x="3573548" y="2324311"/>
            <a:ext cx="12943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kotlasreg@yandex.ru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43498F8-1200-3A46-00DC-87A80C8555DD}"/>
              </a:ext>
            </a:extLst>
          </p:cNvPr>
          <p:cNvSpPr txBox="1"/>
          <p:nvPr/>
        </p:nvSpPr>
        <p:spPr>
          <a:xfrm rot="10800000" flipV="1">
            <a:off x="5481333" y="2769699"/>
            <a:ext cx="2096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по экономике и инвестиционной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политике, начальник экономического управления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xmlns="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424" y="4169895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07204" y="3968128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41038" y="4253099"/>
            <a:ext cx="180000" cy="180000"/>
          </a:xfrm>
          <a:prstGeom prst="rect">
            <a:avLst/>
          </a:prstGeom>
        </p:spPr>
      </p:pic>
      <p:sp>
        <p:nvSpPr>
          <p:cNvPr id="26" name="Скругленный прямоугольник 84">
            <a:extLst>
              <a:ext uri="{FF2B5EF4-FFF2-40B4-BE49-F238E27FC236}">
                <a16:creationId xmlns:a16="http://schemas.microsoft.com/office/drawing/2014/main" xmlns="" id="{F140C892-2E4B-4881-A479-2DBEA694A92E}"/>
              </a:ext>
            </a:extLst>
          </p:cNvPr>
          <p:cNvSpPr/>
          <p:nvPr/>
        </p:nvSpPr>
        <p:spPr>
          <a:xfrm flipV="1">
            <a:off x="5289754" y="3662511"/>
            <a:ext cx="4452122" cy="2846443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39E5F63-E67D-493B-A4F9-EB58879C4897}"/>
              </a:ext>
            </a:extLst>
          </p:cNvPr>
          <p:cNvSpPr txBox="1"/>
          <p:nvPr/>
        </p:nvSpPr>
        <p:spPr>
          <a:xfrm>
            <a:off x="5712542" y="3896128"/>
            <a:ext cx="17698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Наумова Мария Валентиновна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041F6F4-34FC-485C-93D2-11510B1B513F}"/>
              </a:ext>
            </a:extLst>
          </p:cNvPr>
          <p:cNvSpPr txBox="1"/>
          <p:nvPr/>
        </p:nvSpPr>
        <p:spPr>
          <a:xfrm rot="10800000" flipV="1">
            <a:off x="5706511" y="4377940"/>
            <a:ext cx="20969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экономики, торговли и муниципальных программ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F33A6E4-49B0-47C9-8987-79524FEA5B10}"/>
              </a:ext>
            </a:extLst>
          </p:cNvPr>
          <p:cNvSpPr txBox="1"/>
          <p:nvPr/>
        </p:nvSpPr>
        <p:spPr>
          <a:xfrm>
            <a:off x="5706510" y="4966361"/>
            <a:ext cx="224933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Дума Юлия Евгеньевна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DF13A2F-EBA9-41C3-9468-D0D69B9C66C3}"/>
              </a:ext>
            </a:extLst>
          </p:cNvPr>
          <p:cNvSpPr txBox="1"/>
          <p:nvPr/>
        </p:nvSpPr>
        <p:spPr>
          <a:xfrm>
            <a:off x="5706509" y="5520359"/>
            <a:ext cx="2249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по управлению муниципальным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имуществом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23FCAEAD-F3B5-4DFD-A6DB-BB8E1F598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9375" y="4011411"/>
            <a:ext cx="180000" cy="180000"/>
          </a:xfrm>
          <a:prstGeom prst="rect">
            <a:avLst/>
          </a:prstGeom>
        </p:spPr>
      </p:pic>
      <p:pic>
        <p:nvPicPr>
          <p:cNvPr id="34" name="Рисунок 33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9A081734-5711-47D4-9493-A89D75B3E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19375" y="4966361"/>
            <a:ext cx="180000" cy="18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5099FB8-A34C-4A07-A35D-B1B194F943C9}"/>
              </a:ext>
            </a:extLst>
          </p:cNvPr>
          <p:cNvSpPr txBox="1"/>
          <p:nvPr/>
        </p:nvSpPr>
        <p:spPr>
          <a:xfrm rot="10800000" flipV="1">
            <a:off x="8199375" y="4003680"/>
            <a:ext cx="106261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8(81837) </a:t>
            </a:r>
            <a:r>
              <a:rPr lang="x-none" sz="900" b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x-none" sz="900" b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-01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08F5933-F14D-4A8E-8CEA-58682044C24D}"/>
              </a:ext>
            </a:extLst>
          </p:cNvPr>
          <p:cNvSpPr txBox="1"/>
          <p:nvPr/>
        </p:nvSpPr>
        <p:spPr>
          <a:xfrm>
            <a:off x="8262906" y="4934999"/>
            <a:ext cx="121500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8(81837) </a:t>
            </a:r>
            <a:r>
              <a:rPr lang="x-none" sz="900" b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x-none" sz="900" b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3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=""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4045125" y="1427516"/>
            <a:ext cx="2491723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=""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3365631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705891" y="1401546"/>
            <a:ext cx="2934829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7AF33646-60BD-565C-82E8-1721DFF34B21}"/>
              </a:ext>
            </a:extLst>
          </p:cNvPr>
          <p:cNvSpPr/>
          <p:nvPr/>
        </p:nvSpPr>
        <p:spPr>
          <a:xfrm>
            <a:off x="627015" y="3541702"/>
            <a:ext cx="3269124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=""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3992647" y="3541701"/>
            <a:ext cx="2544201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=""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853311" y="1797092"/>
            <a:ext cx="2748630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ОБРАБАТЫВАЮЩЕЙ ПРОМЫШЛЕННОСТИ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ТРУБОПРОВОДНОГО РАНСПОРТА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Лесопромышленный комплекс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магистральные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нефте-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газопровод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4354341" y="1974828"/>
            <a:ext cx="169586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Автомобильный, ж/д и речной транспорт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853311" y="4123977"/>
            <a:ext cx="266953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ИСТОРИКО-КУЛЬТУРНОЕ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НАСЛЕДИЕ </a:t>
            </a:r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никальные памятники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 и культуры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4097475" y="4121227"/>
            <a:ext cx="217610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РЕСУРСЫ</a:t>
            </a: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Лесные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- 80% территории</a:t>
            </a:r>
          </a:p>
          <a:p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949081" y="1966987"/>
            <a:ext cx="254445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ГЕОГРАФИЧЕСКОЕ ПОЛОЖЕНИЕ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 округа сосредоточена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вокруг городов Котлас и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Коряжма (южный «полюс роста» региона)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6881573" y="4057659"/>
            <a:ext cx="2219471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greenfield‘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brownfield'a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=""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2846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=""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="" xmlns:a16="http://schemas.microsoft.com/office/drawing/2014/main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29492" y="3651971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=""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01046" y="1516661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=""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50208" y="1557108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5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 Архангельской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КОТЛАССКОГО МУНИЦИПАЛЬНОГО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85" y="3659846"/>
            <a:ext cx="3603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4906277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7" y="1469044"/>
            <a:ext cx="3827228" cy="3532174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=""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=""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="" xmlns:a16="http://schemas.microsoft.com/office/drawing/2014/main" id="{F6BDAE62-B35F-8264-0753-7CA91B0189EC}"/>
              </a:ext>
            </a:extLst>
          </p:cNvPr>
          <p:cNvSpPr/>
          <p:nvPr/>
        </p:nvSpPr>
        <p:spPr>
          <a:xfrm>
            <a:off x="2326209" y="3920208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="" xmlns:a16="http://schemas.microsoft.com/office/drawing/2014/main" id="{BEEEA246-FEC8-C8E1-F3BB-60B3DF0DB72E}"/>
              </a:ext>
            </a:extLst>
          </p:cNvPr>
          <p:cNvSpPr/>
          <p:nvPr/>
        </p:nvSpPr>
        <p:spPr>
          <a:xfrm>
            <a:off x="4025198" y="3920208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17,1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295036" y="160956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=""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34231" y="2652707"/>
            <a:ext cx="16147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 км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34231" y="303309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63108" y="2913326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=""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26895" y="4555355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ЧЕКШИНО - ТОТЬМА - КОТЛАС - КУРАТОВО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B9B726-9134-850B-9454-6CCB6865E8C2}"/>
              </a:ext>
            </a:extLst>
          </p:cNvPr>
          <p:cNvSpPr txBox="1"/>
          <p:nvPr/>
        </p:nvSpPr>
        <p:spPr>
          <a:xfrm>
            <a:off x="2526090" y="4047525"/>
            <a:ext cx="85741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транспорт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C3014AC-346D-5F34-3694-105F0C9F5360}"/>
              </a:ext>
            </a:extLst>
          </p:cNvPr>
          <p:cNvSpPr txBox="1"/>
          <p:nvPr/>
        </p:nvSpPr>
        <p:spPr>
          <a:xfrm>
            <a:off x="2526089" y="4555355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Архангельск➝ Котлас➝ </a:t>
            </a:r>
            <a:r>
              <a:rPr lang="ru-RU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В.Устюг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=""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4019849" y="3920208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4219730" y="4047525"/>
            <a:ext cx="985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3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 транспорт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7EC816E-E458-34AF-82E9-E325D2EA6F15}"/>
              </a:ext>
            </a:extLst>
          </p:cNvPr>
          <p:cNvSpPr txBox="1"/>
          <p:nvPr/>
        </p:nvSpPr>
        <p:spPr>
          <a:xfrm>
            <a:off x="4116130" y="4386079"/>
            <a:ext cx="142013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Котлас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</a:t>
            </a:r>
            <a:r>
              <a:rPr lang="ru-RU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</a:t>
            </a:r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➝ </a:t>
            </a:r>
            <a:r>
              <a:rPr lang="ru-RU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Вологда➝Сыктывкар➝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Воркута</a:t>
            </a:r>
            <a:r>
              <a:rPr lang="ru-RU" sz="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➝Киров</a:t>
            </a:r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826257" y="4285193"/>
            <a:ext cx="13495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А-123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9B17874-7392-F85E-5379-718FAA06C17E}"/>
              </a:ext>
            </a:extLst>
          </p:cNvPr>
          <p:cNvSpPr txBox="1"/>
          <p:nvPr/>
        </p:nvSpPr>
        <p:spPr>
          <a:xfrm>
            <a:off x="6343568" y="5537887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А-123</a:t>
            </a:r>
            <a:endParaRPr lang="ru-RU" sz="7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BAA6CB0-4167-9541-B67B-0E95357E6A5F}"/>
              </a:ext>
            </a:extLst>
          </p:cNvPr>
          <p:cNvSpPr txBox="1"/>
          <p:nvPr/>
        </p:nvSpPr>
        <p:spPr>
          <a:xfrm>
            <a:off x="6343568" y="5997556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Железная дорога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0388878-7673-B3D7-16E2-85DAC1832202}"/>
              </a:ext>
            </a:extLst>
          </p:cNvPr>
          <p:cNvSpPr txBox="1"/>
          <p:nvPr/>
        </p:nvSpPr>
        <p:spPr>
          <a:xfrm>
            <a:off x="6343567" y="5767225"/>
            <a:ext cx="2717149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Речной путь по р. </a:t>
            </a:r>
            <a:r>
              <a:rPr lang="ru-RU" sz="7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Северная </a:t>
            </a:r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7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вина и </a:t>
            </a:r>
            <a:r>
              <a:rPr lang="ru-RU" sz="700" b="1" spc="-30" dirty="0" err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р.Вычегда</a:t>
            </a:r>
            <a:endParaRPr lang="ru-RU" sz="7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1857E405-1D1B-8CAF-3F86-69B823918678}"/>
              </a:ext>
            </a:extLst>
          </p:cNvPr>
          <p:cNvCxnSpPr>
            <a:cxnSpLocks/>
          </p:cNvCxnSpPr>
          <p:nvPr/>
        </p:nvCxnSpPr>
        <p:spPr>
          <a:xfrm>
            <a:off x="5996464" y="5593347"/>
            <a:ext cx="24464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A494ED46-155A-BE58-31AF-9FE58D23A7AE}"/>
              </a:ext>
            </a:extLst>
          </p:cNvPr>
          <p:cNvCxnSpPr>
            <a:cxnSpLocks/>
          </p:cNvCxnSpPr>
          <p:nvPr/>
        </p:nvCxnSpPr>
        <p:spPr>
          <a:xfrm>
            <a:off x="5996464" y="5819072"/>
            <a:ext cx="244642" cy="0"/>
          </a:xfrm>
          <a:prstGeom prst="line">
            <a:avLst/>
          </a:prstGeom>
          <a:ln w="12700" cmpd="sng">
            <a:solidFill>
              <a:srgbClr val="4756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96907F74-87A4-9F3C-1200-21D129AEF31A}"/>
              </a:ext>
            </a:extLst>
          </p:cNvPr>
          <p:cNvCxnSpPr>
            <a:cxnSpLocks/>
          </p:cNvCxnSpPr>
          <p:nvPr/>
        </p:nvCxnSpPr>
        <p:spPr>
          <a:xfrm>
            <a:off x="5996464" y="6056758"/>
            <a:ext cx="244642" cy="0"/>
          </a:xfrm>
          <a:prstGeom prst="line">
            <a:avLst/>
          </a:prstGeom>
          <a:ln w="12700" cmpd="sng">
            <a:solidFill>
              <a:srgbClr val="4756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Скругленный прямоугольник 89">
            <a:extLst>
              <a:ext uri="{FF2B5EF4-FFF2-40B4-BE49-F238E27FC236}">
                <a16:creationId xmlns="" xmlns:a16="http://schemas.microsoft.com/office/drawing/2014/main" id="{CC153910-9A00-1ED6-0150-93643BD15075}"/>
              </a:ext>
            </a:extLst>
          </p:cNvPr>
          <p:cNvSpPr/>
          <p:nvPr/>
        </p:nvSpPr>
        <p:spPr>
          <a:xfrm>
            <a:off x="810063" y="5051718"/>
            <a:ext cx="4726202" cy="1053560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89B8D4F8-974D-916F-EA33-6B76CEC24AD0}"/>
              </a:ext>
            </a:extLst>
          </p:cNvPr>
          <p:cNvSpPr txBox="1"/>
          <p:nvPr/>
        </p:nvSpPr>
        <p:spPr>
          <a:xfrm>
            <a:off x="916472" y="5132699"/>
            <a:ext cx="14348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втомобильные дороги округа</a:t>
            </a:r>
            <a:endParaRPr lang="ru-RU" sz="10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6E6D39AA-06D3-45BE-1A99-B17FAC3D08F1}"/>
              </a:ext>
            </a:extLst>
          </p:cNvPr>
          <p:cNvSpPr txBox="1"/>
          <p:nvPr/>
        </p:nvSpPr>
        <p:spPr>
          <a:xfrm>
            <a:off x="905292" y="5542703"/>
            <a:ext cx="142091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твёрдым покрытием (</a:t>
            </a:r>
            <a:r>
              <a:rPr lang="en-US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9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7D25AF0-1546-C8DF-C77F-68C55B67D701}"/>
              </a:ext>
            </a:extLst>
          </p:cNvPr>
          <p:cNvSpPr txBox="1"/>
          <p:nvPr/>
        </p:nvSpPr>
        <p:spPr>
          <a:xfrm>
            <a:off x="919617" y="5775430"/>
            <a:ext cx="152521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нормам (</a:t>
            </a:r>
            <a:r>
              <a:rPr lang="en-US" sz="9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9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1" name="Рисунок 230" descr="Поезд со сплошной заливкой">
            <a:extLst>
              <a:ext uri="{FF2B5EF4-FFF2-40B4-BE49-F238E27FC236}">
                <a16:creationId xmlns="" xmlns:a16="http://schemas.microsoft.com/office/drawing/2014/main" id="{A2CFD3F2-26AB-9E8D-2227-AFB755127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95584" y="3993538"/>
            <a:ext cx="180000" cy="180000"/>
          </a:xfrm>
          <a:prstGeom prst="rect">
            <a:avLst/>
          </a:prstGeom>
        </p:spPr>
      </p:pic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a16="http://schemas.microsoft.com/office/drawing/2014/main" id="{7CF884C3-7A5B-DFB9-E819-115906DD1936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Архангельской области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КОТЛАССКОГО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3199030" y="1442290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3279699" y="1597245"/>
            <a:ext cx="16147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2,76 </a:t>
            </a: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чел/кв. </a:t>
            </a:r>
            <a:r>
              <a:rPr lang="ru-RU" sz="12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км. </a:t>
            </a:r>
          </a:p>
          <a:p>
            <a:endParaRPr lang="ru-RU" sz="120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плотность </a:t>
            </a:r>
            <a:r>
              <a:rPr lang="ru-RU" sz="12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</a:p>
        </p:txBody>
      </p:sp>
      <p:pic>
        <p:nvPicPr>
          <p:cNvPr id="113" name="Рисунок 112" descr="Пользователь со сплошной заливкой">
            <a:extLst>
              <a:ext uri="{FF2B5EF4-FFF2-40B4-BE49-F238E27FC236}">
                <a16:creationId xmlns=""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5523" y="1496129"/>
            <a:ext cx="360000" cy="360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45" y="3743995"/>
            <a:ext cx="182562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7472426" y="3686563"/>
            <a:ext cx="198603" cy="1314654"/>
          </a:xfrm>
          <a:custGeom>
            <a:avLst/>
            <a:gdLst>
              <a:gd name="connsiteX0" fmla="*/ 111719 w 198608"/>
              <a:gd name="connsiteY0" fmla="*/ 0 h 1228854"/>
              <a:gd name="connsiteX1" fmla="*/ 111719 w 198608"/>
              <a:gd name="connsiteY1" fmla="*/ 0 h 1228854"/>
              <a:gd name="connsiteX2" fmla="*/ 136545 w 198608"/>
              <a:gd name="connsiteY2" fmla="*/ 28963 h 1228854"/>
              <a:gd name="connsiteX3" fmla="*/ 140682 w 198608"/>
              <a:gd name="connsiteY3" fmla="*/ 49651 h 1228854"/>
              <a:gd name="connsiteX4" fmla="*/ 157232 w 198608"/>
              <a:gd name="connsiteY4" fmla="*/ 78613 h 1228854"/>
              <a:gd name="connsiteX5" fmla="*/ 169645 w 198608"/>
              <a:gd name="connsiteY5" fmla="*/ 107576 h 1228854"/>
              <a:gd name="connsiteX6" fmla="*/ 173783 w 198608"/>
              <a:gd name="connsiteY6" fmla="*/ 124127 h 1228854"/>
              <a:gd name="connsiteX7" fmla="*/ 177920 w 198608"/>
              <a:gd name="connsiteY7" fmla="*/ 136539 h 1228854"/>
              <a:gd name="connsiteX8" fmla="*/ 186195 w 198608"/>
              <a:gd name="connsiteY8" fmla="*/ 165502 h 1228854"/>
              <a:gd name="connsiteX9" fmla="*/ 190333 w 198608"/>
              <a:gd name="connsiteY9" fmla="*/ 206878 h 1228854"/>
              <a:gd name="connsiteX10" fmla="*/ 198608 w 198608"/>
              <a:gd name="connsiteY10" fmla="*/ 235841 h 1228854"/>
              <a:gd name="connsiteX11" fmla="*/ 190333 w 198608"/>
              <a:gd name="connsiteY11" fmla="*/ 326867 h 1228854"/>
              <a:gd name="connsiteX12" fmla="*/ 177920 w 198608"/>
              <a:gd name="connsiteY12" fmla="*/ 364105 h 1228854"/>
              <a:gd name="connsiteX13" fmla="*/ 161370 w 198608"/>
              <a:gd name="connsiteY13" fmla="*/ 388930 h 1228854"/>
              <a:gd name="connsiteX14" fmla="*/ 148957 w 198608"/>
              <a:gd name="connsiteY14" fmla="*/ 417893 h 1228854"/>
              <a:gd name="connsiteX15" fmla="*/ 144820 w 198608"/>
              <a:gd name="connsiteY15" fmla="*/ 430306 h 1228854"/>
              <a:gd name="connsiteX16" fmla="*/ 140682 w 198608"/>
              <a:gd name="connsiteY16" fmla="*/ 446856 h 1228854"/>
              <a:gd name="connsiteX17" fmla="*/ 124132 w 198608"/>
              <a:gd name="connsiteY17" fmla="*/ 471681 h 1228854"/>
              <a:gd name="connsiteX18" fmla="*/ 115857 w 198608"/>
              <a:gd name="connsiteY18" fmla="*/ 484094 h 1228854"/>
              <a:gd name="connsiteX19" fmla="*/ 111719 w 198608"/>
              <a:gd name="connsiteY19" fmla="*/ 496507 h 1228854"/>
              <a:gd name="connsiteX20" fmla="*/ 99307 w 198608"/>
              <a:gd name="connsiteY20" fmla="*/ 575120 h 1228854"/>
              <a:gd name="connsiteX21" fmla="*/ 95169 w 198608"/>
              <a:gd name="connsiteY21" fmla="*/ 587533 h 1228854"/>
              <a:gd name="connsiteX22" fmla="*/ 91031 w 198608"/>
              <a:gd name="connsiteY22" fmla="*/ 612358 h 1228854"/>
              <a:gd name="connsiteX23" fmla="*/ 82756 w 198608"/>
              <a:gd name="connsiteY23" fmla="*/ 637184 h 1228854"/>
              <a:gd name="connsiteX24" fmla="*/ 78619 w 198608"/>
              <a:gd name="connsiteY24" fmla="*/ 649596 h 1228854"/>
              <a:gd name="connsiteX25" fmla="*/ 62068 w 198608"/>
              <a:gd name="connsiteY25" fmla="*/ 695109 h 1228854"/>
              <a:gd name="connsiteX26" fmla="*/ 45518 w 198608"/>
              <a:gd name="connsiteY26" fmla="*/ 732347 h 1228854"/>
              <a:gd name="connsiteX27" fmla="*/ 41381 w 198608"/>
              <a:gd name="connsiteY27" fmla="*/ 748898 h 1228854"/>
              <a:gd name="connsiteX28" fmla="*/ 28968 w 198608"/>
              <a:gd name="connsiteY28" fmla="*/ 773723 h 1228854"/>
              <a:gd name="connsiteX29" fmla="*/ 24830 w 198608"/>
              <a:gd name="connsiteY29" fmla="*/ 798548 h 1228854"/>
              <a:gd name="connsiteX30" fmla="*/ 20693 w 198608"/>
              <a:gd name="connsiteY30" fmla="*/ 819236 h 1228854"/>
              <a:gd name="connsiteX31" fmla="*/ 16555 w 198608"/>
              <a:gd name="connsiteY31" fmla="*/ 860612 h 1228854"/>
              <a:gd name="connsiteX32" fmla="*/ 12418 w 198608"/>
              <a:gd name="connsiteY32" fmla="*/ 889575 h 1228854"/>
              <a:gd name="connsiteX33" fmla="*/ 16555 w 198608"/>
              <a:gd name="connsiteY33" fmla="*/ 1013701 h 1228854"/>
              <a:gd name="connsiteX34" fmla="*/ 20693 w 198608"/>
              <a:gd name="connsiteY34" fmla="*/ 1026114 h 1228854"/>
              <a:gd name="connsiteX35" fmla="*/ 24830 w 198608"/>
              <a:gd name="connsiteY35" fmla="*/ 1042664 h 1228854"/>
              <a:gd name="connsiteX36" fmla="*/ 24830 w 198608"/>
              <a:gd name="connsiteY36" fmla="*/ 1150241 h 1228854"/>
              <a:gd name="connsiteX37" fmla="*/ 20693 w 198608"/>
              <a:gd name="connsiteY37" fmla="*/ 1162653 h 1228854"/>
              <a:gd name="connsiteX38" fmla="*/ 4143 w 198608"/>
              <a:gd name="connsiteY38" fmla="*/ 1208166 h 1228854"/>
              <a:gd name="connsiteX39" fmla="*/ 5 w 198608"/>
              <a:gd name="connsiteY39" fmla="*/ 1228854 h 122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8608" h="1228854">
                <a:moveTo>
                  <a:pt x="111719" y="0"/>
                </a:moveTo>
                <a:lnTo>
                  <a:pt x="111719" y="0"/>
                </a:lnTo>
                <a:cubicBezTo>
                  <a:pt x="119994" y="9654"/>
                  <a:pt x="130138" y="17979"/>
                  <a:pt x="136545" y="28963"/>
                </a:cubicBezTo>
                <a:cubicBezTo>
                  <a:pt x="140088" y="35038"/>
                  <a:pt x="138976" y="42828"/>
                  <a:pt x="140682" y="49651"/>
                </a:cubicBezTo>
                <a:cubicBezTo>
                  <a:pt x="144630" y="65444"/>
                  <a:pt x="145952" y="63572"/>
                  <a:pt x="157232" y="78613"/>
                </a:cubicBezTo>
                <a:cubicBezTo>
                  <a:pt x="169113" y="126132"/>
                  <a:pt x="152500" y="67572"/>
                  <a:pt x="169645" y="107576"/>
                </a:cubicBezTo>
                <a:cubicBezTo>
                  <a:pt x="171885" y="112803"/>
                  <a:pt x="172221" y="118659"/>
                  <a:pt x="173783" y="124127"/>
                </a:cubicBezTo>
                <a:cubicBezTo>
                  <a:pt x="174981" y="128320"/>
                  <a:pt x="176722" y="132346"/>
                  <a:pt x="177920" y="136539"/>
                </a:cubicBezTo>
                <a:cubicBezTo>
                  <a:pt x="188313" y="172914"/>
                  <a:pt x="176274" y="135734"/>
                  <a:pt x="186195" y="165502"/>
                </a:cubicBezTo>
                <a:cubicBezTo>
                  <a:pt x="187574" y="179294"/>
                  <a:pt x="188373" y="193157"/>
                  <a:pt x="190333" y="206878"/>
                </a:cubicBezTo>
                <a:cubicBezTo>
                  <a:pt x="191632" y="215975"/>
                  <a:pt x="195659" y="226996"/>
                  <a:pt x="198608" y="235841"/>
                </a:cubicBezTo>
                <a:cubicBezTo>
                  <a:pt x="197362" y="255778"/>
                  <a:pt x="196809" y="300963"/>
                  <a:pt x="190333" y="326867"/>
                </a:cubicBezTo>
                <a:cubicBezTo>
                  <a:pt x="190331" y="326876"/>
                  <a:pt x="179990" y="357894"/>
                  <a:pt x="177920" y="364105"/>
                </a:cubicBezTo>
                <a:cubicBezTo>
                  <a:pt x="174775" y="373540"/>
                  <a:pt x="161370" y="388930"/>
                  <a:pt x="161370" y="388930"/>
                </a:cubicBezTo>
                <a:cubicBezTo>
                  <a:pt x="152757" y="423379"/>
                  <a:pt x="163245" y="389315"/>
                  <a:pt x="148957" y="417893"/>
                </a:cubicBezTo>
                <a:cubicBezTo>
                  <a:pt x="147007" y="421794"/>
                  <a:pt x="146018" y="426112"/>
                  <a:pt x="144820" y="430306"/>
                </a:cubicBezTo>
                <a:cubicBezTo>
                  <a:pt x="143258" y="435774"/>
                  <a:pt x="143225" y="441770"/>
                  <a:pt x="140682" y="446856"/>
                </a:cubicBezTo>
                <a:cubicBezTo>
                  <a:pt x="136234" y="455751"/>
                  <a:pt x="129649" y="463406"/>
                  <a:pt x="124132" y="471681"/>
                </a:cubicBezTo>
                <a:cubicBezTo>
                  <a:pt x="121374" y="475819"/>
                  <a:pt x="117430" y="479376"/>
                  <a:pt x="115857" y="484094"/>
                </a:cubicBezTo>
                <a:cubicBezTo>
                  <a:pt x="114478" y="488232"/>
                  <a:pt x="112777" y="492276"/>
                  <a:pt x="111719" y="496507"/>
                </a:cubicBezTo>
                <a:cubicBezTo>
                  <a:pt x="106412" y="517734"/>
                  <a:pt x="101212" y="561784"/>
                  <a:pt x="99307" y="575120"/>
                </a:cubicBezTo>
                <a:cubicBezTo>
                  <a:pt x="98690" y="579438"/>
                  <a:pt x="96115" y="583275"/>
                  <a:pt x="95169" y="587533"/>
                </a:cubicBezTo>
                <a:cubicBezTo>
                  <a:pt x="93349" y="595722"/>
                  <a:pt x="93066" y="604219"/>
                  <a:pt x="91031" y="612358"/>
                </a:cubicBezTo>
                <a:cubicBezTo>
                  <a:pt x="88915" y="620820"/>
                  <a:pt x="85514" y="628909"/>
                  <a:pt x="82756" y="637184"/>
                </a:cubicBezTo>
                <a:lnTo>
                  <a:pt x="78619" y="649596"/>
                </a:lnTo>
                <a:cubicBezTo>
                  <a:pt x="62820" y="696997"/>
                  <a:pt x="79416" y="669092"/>
                  <a:pt x="62068" y="695109"/>
                </a:cubicBezTo>
                <a:cubicBezTo>
                  <a:pt x="52221" y="724652"/>
                  <a:pt x="58632" y="712677"/>
                  <a:pt x="45518" y="732347"/>
                </a:cubicBezTo>
                <a:cubicBezTo>
                  <a:pt x="44139" y="737864"/>
                  <a:pt x="43621" y="743671"/>
                  <a:pt x="41381" y="748898"/>
                </a:cubicBezTo>
                <a:cubicBezTo>
                  <a:pt x="31079" y="772937"/>
                  <a:pt x="34334" y="749577"/>
                  <a:pt x="28968" y="773723"/>
                </a:cubicBezTo>
                <a:cubicBezTo>
                  <a:pt x="27148" y="781912"/>
                  <a:pt x="26331" y="790294"/>
                  <a:pt x="24830" y="798548"/>
                </a:cubicBezTo>
                <a:cubicBezTo>
                  <a:pt x="23572" y="805467"/>
                  <a:pt x="21622" y="812265"/>
                  <a:pt x="20693" y="819236"/>
                </a:cubicBezTo>
                <a:cubicBezTo>
                  <a:pt x="18861" y="832975"/>
                  <a:pt x="18174" y="846846"/>
                  <a:pt x="16555" y="860612"/>
                </a:cubicBezTo>
                <a:cubicBezTo>
                  <a:pt x="15416" y="870298"/>
                  <a:pt x="13797" y="879921"/>
                  <a:pt x="12418" y="889575"/>
                </a:cubicBezTo>
                <a:cubicBezTo>
                  <a:pt x="13797" y="930950"/>
                  <a:pt x="14051" y="972379"/>
                  <a:pt x="16555" y="1013701"/>
                </a:cubicBezTo>
                <a:cubicBezTo>
                  <a:pt x="16819" y="1018055"/>
                  <a:pt x="19495" y="1021920"/>
                  <a:pt x="20693" y="1026114"/>
                </a:cubicBezTo>
                <a:cubicBezTo>
                  <a:pt x="22255" y="1031582"/>
                  <a:pt x="23451" y="1037147"/>
                  <a:pt x="24830" y="1042664"/>
                </a:cubicBezTo>
                <a:cubicBezTo>
                  <a:pt x="29351" y="1096912"/>
                  <a:pt x="31579" y="1092876"/>
                  <a:pt x="24830" y="1150241"/>
                </a:cubicBezTo>
                <a:cubicBezTo>
                  <a:pt x="24320" y="1154572"/>
                  <a:pt x="21840" y="1158446"/>
                  <a:pt x="20693" y="1162653"/>
                </a:cubicBezTo>
                <a:cubicBezTo>
                  <a:pt x="9754" y="1202765"/>
                  <a:pt x="19364" y="1185335"/>
                  <a:pt x="4143" y="1208166"/>
                </a:cubicBezTo>
                <a:cubicBezTo>
                  <a:pt x="-329" y="1226055"/>
                  <a:pt x="5" y="1219030"/>
                  <a:pt x="5" y="12288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5846367" y="1655023"/>
            <a:ext cx="1779150" cy="2031540"/>
          </a:xfrm>
          <a:custGeom>
            <a:avLst/>
            <a:gdLst>
              <a:gd name="connsiteX0" fmla="*/ 1737774 w 1779150"/>
              <a:gd name="connsiteY0" fmla="*/ 2031540 h 2031540"/>
              <a:gd name="connsiteX1" fmla="*/ 1737774 w 1779150"/>
              <a:gd name="connsiteY1" fmla="*/ 2031540 h 2031540"/>
              <a:gd name="connsiteX2" fmla="*/ 1750187 w 1779150"/>
              <a:gd name="connsiteY2" fmla="*/ 1990164 h 2031540"/>
              <a:gd name="connsiteX3" fmla="*/ 1754324 w 1779150"/>
              <a:gd name="connsiteY3" fmla="*/ 1973614 h 2031540"/>
              <a:gd name="connsiteX4" fmla="*/ 1762600 w 1779150"/>
              <a:gd name="connsiteY4" fmla="*/ 1948789 h 2031540"/>
              <a:gd name="connsiteX5" fmla="*/ 1766737 w 1779150"/>
              <a:gd name="connsiteY5" fmla="*/ 1903276 h 2031540"/>
              <a:gd name="connsiteX6" fmla="*/ 1775012 w 1779150"/>
              <a:gd name="connsiteY6" fmla="*/ 1816387 h 2031540"/>
              <a:gd name="connsiteX7" fmla="*/ 1779150 w 1779150"/>
              <a:gd name="connsiteY7" fmla="*/ 1795699 h 2031540"/>
              <a:gd name="connsiteX8" fmla="*/ 1775012 w 1779150"/>
              <a:gd name="connsiteY8" fmla="*/ 1766736 h 2031540"/>
              <a:gd name="connsiteX9" fmla="*/ 1733637 w 1779150"/>
              <a:gd name="connsiteY9" fmla="*/ 1741911 h 2031540"/>
              <a:gd name="connsiteX10" fmla="*/ 1704674 w 1779150"/>
              <a:gd name="connsiteY10" fmla="*/ 1721223 h 2031540"/>
              <a:gd name="connsiteX11" fmla="*/ 1675711 w 1779150"/>
              <a:gd name="connsiteY11" fmla="*/ 1683985 h 2031540"/>
              <a:gd name="connsiteX12" fmla="*/ 1655023 w 1779150"/>
              <a:gd name="connsiteY12" fmla="*/ 1663297 h 2031540"/>
              <a:gd name="connsiteX13" fmla="*/ 1634335 w 1779150"/>
              <a:gd name="connsiteY13" fmla="*/ 1642610 h 2031540"/>
              <a:gd name="connsiteX14" fmla="*/ 1617785 w 1779150"/>
              <a:gd name="connsiteY14" fmla="*/ 1621922 h 2031540"/>
              <a:gd name="connsiteX15" fmla="*/ 1605372 w 1779150"/>
              <a:gd name="connsiteY15" fmla="*/ 1613647 h 2031540"/>
              <a:gd name="connsiteX16" fmla="*/ 1592960 w 1779150"/>
              <a:gd name="connsiteY16" fmla="*/ 1584684 h 2031540"/>
              <a:gd name="connsiteX17" fmla="*/ 1580547 w 1779150"/>
              <a:gd name="connsiteY17" fmla="*/ 1568134 h 2031540"/>
              <a:gd name="connsiteX18" fmla="*/ 1572272 w 1779150"/>
              <a:gd name="connsiteY18" fmla="*/ 1551583 h 2031540"/>
              <a:gd name="connsiteX19" fmla="*/ 1563997 w 1779150"/>
              <a:gd name="connsiteY19" fmla="*/ 1539171 h 2031540"/>
              <a:gd name="connsiteX20" fmla="*/ 1551584 w 1779150"/>
              <a:gd name="connsiteY20" fmla="*/ 1514345 h 2031540"/>
              <a:gd name="connsiteX21" fmla="*/ 1539171 w 1779150"/>
              <a:gd name="connsiteY21" fmla="*/ 1489520 h 2031540"/>
              <a:gd name="connsiteX22" fmla="*/ 1522621 w 1779150"/>
              <a:gd name="connsiteY22" fmla="*/ 1464695 h 2031540"/>
              <a:gd name="connsiteX23" fmla="*/ 1514346 w 1779150"/>
              <a:gd name="connsiteY23" fmla="*/ 1452282 h 2031540"/>
              <a:gd name="connsiteX24" fmla="*/ 1501933 w 1779150"/>
              <a:gd name="connsiteY24" fmla="*/ 1448144 h 2031540"/>
              <a:gd name="connsiteX25" fmla="*/ 1472971 w 1779150"/>
              <a:gd name="connsiteY25" fmla="*/ 1423319 h 2031540"/>
              <a:gd name="connsiteX26" fmla="*/ 1419182 w 1779150"/>
              <a:gd name="connsiteY26" fmla="*/ 1415044 h 2031540"/>
              <a:gd name="connsiteX27" fmla="*/ 1390219 w 1779150"/>
              <a:gd name="connsiteY27" fmla="*/ 1406769 h 2031540"/>
              <a:gd name="connsiteX28" fmla="*/ 1373669 w 1779150"/>
              <a:gd name="connsiteY28" fmla="*/ 1402631 h 2031540"/>
              <a:gd name="connsiteX29" fmla="*/ 1361257 w 1779150"/>
              <a:gd name="connsiteY29" fmla="*/ 1390219 h 2031540"/>
              <a:gd name="connsiteX30" fmla="*/ 1340569 w 1779150"/>
              <a:gd name="connsiteY30" fmla="*/ 1373668 h 2031540"/>
              <a:gd name="connsiteX31" fmla="*/ 1319881 w 1779150"/>
              <a:gd name="connsiteY31" fmla="*/ 1336430 h 2031540"/>
              <a:gd name="connsiteX32" fmla="*/ 1311606 w 1779150"/>
              <a:gd name="connsiteY32" fmla="*/ 1324018 h 2031540"/>
              <a:gd name="connsiteX33" fmla="*/ 1299193 w 1779150"/>
              <a:gd name="connsiteY33" fmla="*/ 1299192 h 2031540"/>
              <a:gd name="connsiteX34" fmla="*/ 1290918 w 1779150"/>
              <a:gd name="connsiteY34" fmla="*/ 1274367 h 2031540"/>
              <a:gd name="connsiteX35" fmla="*/ 1274368 w 1779150"/>
              <a:gd name="connsiteY35" fmla="*/ 1245404 h 2031540"/>
              <a:gd name="connsiteX36" fmla="*/ 1261955 w 1779150"/>
              <a:gd name="connsiteY36" fmla="*/ 1195753 h 2031540"/>
              <a:gd name="connsiteX37" fmla="*/ 1261955 w 1779150"/>
              <a:gd name="connsiteY37" fmla="*/ 1195753 h 2031540"/>
              <a:gd name="connsiteX38" fmla="*/ 1253680 w 1779150"/>
              <a:gd name="connsiteY38" fmla="*/ 1158515 h 2031540"/>
              <a:gd name="connsiteX39" fmla="*/ 1245405 w 1779150"/>
              <a:gd name="connsiteY39" fmla="*/ 1133690 h 2031540"/>
              <a:gd name="connsiteX40" fmla="*/ 1241267 w 1779150"/>
              <a:gd name="connsiteY40" fmla="*/ 1117140 h 2031540"/>
              <a:gd name="connsiteX41" fmla="*/ 1237130 w 1779150"/>
              <a:gd name="connsiteY41" fmla="*/ 1104727 h 2031540"/>
              <a:gd name="connsiteX42" fmla="*/ 1228855 w 1779150"/>
              <a:gd name="connsiteY42" fmla="*/ 1071627 h 2031540"/>
              <a:gd name="connsiteX43" fmla="*/ 1220580 w 1779150"/>
              <a:gd name="connsiteY43" fmla="*/ 1059214 h 2031540"/>
              <a:gd name="connsiteX44" fmla="*/ 1216442 w 1779150"/>
              <a:gd name="connsiteY44" fmla="*/ 1046801 h 2031540"/>
              <a:gd name="connsiteX45" fmla="*/ 1204029 w 1779150"/>
              <a:gd name="connsiteY45" fmla="*/ 1042664 h 2031540"/>
              <a:gd name="connsiteX46" fmla="*/ 1162654 w 1779150"/>
              <a:gd name="connsiteY46" fmla="*/ 1017839 h 2031540"/>
              <a:gd name="connsiteX47" fmla="*/ 1129553 w 1779150"/>
              <a:gd name="connsiteY47" fmla="*/ 993013 h 2031540"/>
              <a:gd name="connsiteX48" fmla="*/ 1113003 w 1779150"/>
              <a:gd name="connsiteY48" fmla="*/ 980601 h 2031540"/>
              <a:gd name="connsiteX49" fmla="*/ 1096453 w 1779150"/>
              <a:gd name="connsiteY49" fmla="*/ 976463 h 2031540"/>
              <a:gd name="connsiteX50" fmla="*/ 1059215 w 1779150"/>
              <a:gd name="connsiteY50" fmla="*/ 964050 h 2031540"/>
              <a:gd name="connsiteX51" fmla="*/ 1046802 w 1779150"/>
              <a:gd name="connsiteY51" fmla="*/ 955775 h 2031540"/>
              <a:gd name="connsiteX52" fmla="*/ 1017839 w 1779150"/>
              <a:gd name="connsiteY52" fmla="*/ 947500 h 2031540"/>
              <a:gd name="connsiteX53" fmla="*/ 993014 w 1779150"/>
              <a:gd name="connsiteY53" fmla="*/ 930950 h 2031540"/>
              <a:gd name="connsiteX54" fmla="*/ 980601 w 1779150"/>
              <a:gd name="connsiteY54" fmla="*/ 922675 h 2031540"/>
              <a:gd name="connsiteX55" fmla="*/ 955776 w 1779150"/>
              <a:gd name="connsiteY55" fmla="*/ 914400 h 2031540"/>
              <a:gd name="connsiteX56" fmla="*/ 943363 w 1779150"/>
              <a:gd name="connsiteY56" fmla="*/ 906125 h 2031540"/>
              <a:gd name="connsiteX57" fmla="*/ 918538 w 1779150"/>
              <a:gd name="connsiteY57" fmla="*/ 897849 h 2031540"/>
              <a:gd name="connsiteX58" fmla="*/ 906125 w 1779150"/>
              <a:gd name="connsiteY58" fmla="*/ 893712 h 2031540"/>
              <a:gd name="connsiteX59" fmla="*/ 893713 w 1779150"/>
              <a:gd name="connsiteY59" fmla="*/ 889574 h 2031540"/>
              <a:gd name="connsiteX60" fmla="*/ 848200 w 1779150"/>
              <a:gd name="connsiteY60" fmla="*/ 877162 h 2031540"/>
              <a:gd name="connsiteX61" fmla="*/ 827512 w 1779150"/>
              <a:gd name="connsiteY61" fmla="*/ 860611 h 2031540"/>
              <a:gd name="connsiteX62" fmla="*/ 810962 w 1779150"/>
              <a:gd name="connsiteY62" fmla="*/ 848199 h 2031540"/>
              <a:gd name="connsiteX63" fmla="*/ 786136 w 1779150"/>
              <a:gd name="connsiteY63" fmla="*/ 835786 h 2031540"/>
              <a:gd name="connsiteX64" fmla="*/ 748898 w 1779150"/>
              <a:gd name="connsiteY64" fmla="*/ 806823 h 2031540"/>
              <a:gd name="connsiteX65" fmla="*/ 724073 w 1779150"/>
              <a:gd name="connsiteY65" fmla="*/ 781998 h 2031540"/>
              <a:gd name="connsiteX66" fmla="*/ 699247 w 1779150"/>
              <a:gd name="connsiteY66" fmla="*/ 769585 h 2031540"/>
              <a:gd name="connsiteX67" fmla="*/ 682697 w 1779150"/>
              <a:gd name="connsiteY67" fmla="*/ 761310 h 2031540"/>
              <a:gd name="connsiteX68" fmla="*/ 653734 w 1779150"/>
              <a:gd name="connsiteY68" fmla="*/ 744760 h 2031540"/>
              <a:gd name="connsiteX69" fmla="*/ 628909 w 1779150"/>
              <a:gd name="connsiteY69" fmla="*/ 724072 h 2031540"/>
              <a:gd name="connsiteX70" fmla="*/ 604084 w 1779150"/>
              <a:gd name="connsiteY70" fmla="*/ 707522 h 2031540"/>
              <a:gd name="connsiteX71" fmla="*/ 566846 w 1779150"/>
              <a:gd name="connsiteY71" fmla="*/ 682696 h 2031540"/>
              <a:gd name="connsiteX72" fmla="*/ 554433 w 1779150"/>
              <a:gd name="connsiteY72" fmla="*/ 674421 h 2031540"/>
              <a:gd name="connsiteX73" fmla="*/ 517195 w 1779150"/>
              <a:gd name="connsiteY73" fmla="*/ 641321 h 2031540"/>
              <a:gd name="connsiteX74" fmla="*/ 492370 w 1779150"/>
              <a:gd name="connsiteY74" fmla="*/ 608220 h 2031540"/>
              <a:gd name="connsiteX75" fmla="*/ 484095 w 1779150"/>
              <a:gd name="connsiteY75" fmla="*/ 595808 h 2031540"/>
              <a:gd name="connsiteX76" fmla="*/ 467544 w 1779150"/>
              <a:gd name="connsiteY76" fmla="*/ 566845 h 2031540"/>
              <a:gd name="connsiteX77" fmla="*/ 455132 w 1779150"/>
              <a:gd name="connsiteY77" fmla="*/ 558570 h 2031540"/>
              <a:gd name="connsiteX78" fmla="*/ 434444 w 1779150"/>
              <a:gd name="connsiteY78" fmla="*/ 537882 h 2031540"/>
              <a:gd name="connsiteX79" fmla="*/ 426169 w 1779150"/>
              <a:gd name="connsiteY79" fmla="*/ 525469 h 2031540"/>
              <a:gd name="connsiteX80" fmla="*/ 409619 w 1779150"/>
              <a:gd name="connsiteY80" fmla="*/ 513057 h 2031540"/>
              <a:gd name="connsiteX81" fmla="*/ 393068 w 1779150"/>
              <a:gd name="connsiteY81" fmla="*/ 492369 h 2031540"/>
              <a:gd name="connsiteX82" fmla="*/ 384793 w 1779150"/>
              <a:gd name="connsiteY82" fmla="*/ 479956 h 2031540"/>
              <a:gd name="connsiteX83" fmla="*/ 355830 w 1779150"/>
              <a:gd name="connsiteY83" fmla="*/ 463406 h 2031540"/>
              <a:gd name="connsiteX84" fmla="*/ 343418 w 1779150"/>
              <a:gd name="connsiteY84" fmla="*/ 455131 h 2031540"/>
              <a:gd name="connsiteX85" fmla="*/ 331005 w 1779150"/>
              <a:gd name="connsiteY85" fmla="*/ 450993 h 2031540"/>
              <a:gd name="connsiteX86" fmla="*/ 302042 w 1779150"/>
              <a:gd name="connsiteY86" fmla="*/ 438581 h 2031540"/>
              <a:gd name="connsiteX87" fmla="*/ 260666 w 1779150"/>
              <a:gd name="connsiteY87" fmla="*/ 434443 h 2031540"/>
              <a:gd name="connsiteX88" fmla="*/ 223428 w 1779150"/>
              <a:gd name="connsiteY88" fmla="*/ 422030 h 2031540"/>
              <a:gd name="connsiteX89" fmla="*/ 198603 w 1779150"/>
              <a:gd name="connsiteY89" fmla="*/ 405480 h 2031540"/>
              <a:gd name="connsiteX90" fmla="*/ 186190 w 1779150"/>
              <a:gd name="connsiteY90" fmla="*/ 401343 h 2031540"/>
              <a:gd name="connsiteX91" fmla="*/ 161365 w 1779150"/>
              <a:gd name="connsiteY91" fmla="*/ 380655 h 2031540"/>
              <a:gd name="connsiteX92" fmla="*/ 148952 w 1779150"/>
              <a:gd name="connsiteY92" fmla="*/ 368242 h 2031540"/>
              <a:gd name="connsiteX93" fmla="*/ 132402 w 1779150"/>
              <a:gd name="connsiteY93" fmla="*/ 343417 h 2031540"/>
              <a:gd name="connsiteX94" fmla="*/ 128265 w 1779150"/>
              <a:gd name="connsiteY94" fmla="*/ 331004 h 2031540"/>
              <a:gd name="connsiteX95" fmla="*/ 111714 w 1779150"/>
              <a:gd name="connsiteY95" fmla="*/ 306179 h 2031540"/>
              <a:gd name="connsiteX96" fmla="*/ 99302 w 1779150"/>
              <a:gd name="connsiteY96" fmla="*/ 277216 h 2031540"/>
              <a:gd name="connsiteX97" fmla="*/ 95164 w 1779150"/>
              <a:gd name="connsiteY97" fmla="*/ 264803 h 2031540"/>
              <a:gd name="connsiteX98" fmla="*/ 86889 w 1779150"/>
              <a:gd name="connsiteY98" fmla="*/ 248253 h 2031540"/>
              <a:gd name="connsiteX99" fmla="*/ 74476 w 1779150"/>
              <a:gd name="connsiteY99" fmla="*/ 223428 h 2031540"/>
              <a:gd name="connsiteX100" fmla="*/ 70339 w 1779150"/>
              <a:gd name="connsiteY100" fmla="*/ 211015 h 2031540"/>
              <a:gd name="connsiteX101" fmla="*/ 62064 w 1779150"/>
              <a:gd name="connsiteY101" fmla="*/ 190327 h 2031540"/>
              <a:gd name="connsiteX102" fmla="*/ 57926 w 1779150"/>
              <a:gd name="connsiteY102" fmla="*/ 169639 h 2031540"/>
              <a:gd name="connsiteX103" fmla="*/ 49651 w 1779150"/>
              <a:gd name="connsiteY103" fmla="*/ 144814 h 2031540"/>
              <a:gd name="connsiteX104" fmla="*/ 45514 w 1779150"/>
              <a:gd name="connsiteY104" fmla="*/ 132401 h 2031540"/>
              <a:gd name="connsiteX105" fmla="*/ 37238 w 1779150"/>
              <a:gd name="connsiteY105" fmla="*/ 124126 h 2031540"/>
              <a:gd name="connsiteX106" fmla="*/ 20688 w 1779150"/>
              <a:gd name="connsiteY106" fmla="*/ 99301 h 2031540"/>
              <a:gd name="connsiteX107" fmla="*/ 8276 w 1779150"/>
              <a:gd name="connsiteY107" fmla="*/ 82751 h 2031540"/>
              <a:gd name="connsiteX108" fmla="*/ 8276 w 1779150"/>
              <a:gd name="connsiteY108" fmla="*/ 78613 h 2031540"/>
              <a:gd name="connsiteX109" fmla="*/ 24826 w 1779150"/>
              <a:gd name="connsiteY109" fmla="*/ 124126 h 2031540"/>
              <a:gd name="connsiteX110" fmla="*/ 0 w 1779150"/>
              <a:gd name="connsiteY110" fmla="*/ 0 h 2031540"/>
              <a:gd name="connsiteX111" fmla="*/ 45514 w 1779150"/>
              <a:gd name="connsiteY111" fmla="*/ 144814 h 203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779150" h="2031540">
                <a:moveTo>
                  <a:pt x="1737774" y="2031540"/>
                </a:moveTo>
                <a:lnTo>
                  <a:pt x="1737774" y="2031540"/>
                </a:lnTo>
                <a:cubicBezTo>
                  <a:pt x="1741912" y="2017748"/>
                  <a:pt x="1746231" y="2004009"/>
                  <a:pt x="1750187" y="1990164"/>
                </a:cubicBezTo>
                <a:cubicBezTo>
                  <a:pt x="1751749" y="1984696"/>
                  <a:pt x="1752690" y="1979061"/>
                  <a:pt x="1754324" y="1973614"/>
                </a:cubicBezTo>
                <a:cubicBezTo>
                  <a:pt x="1756831" y="1965259"/>
                  <a:pt x="1762600" y="1948789"/>
                  <a:pt x="1762600" y="1948789"/>
                </a:cubicBezTo>
                <a:cubicBezTo>
                  <a:pt x="1763979" y="1933618"/>
                  <a:pt x="1765472" y="1918457"/>
                  <a:pt x="1766737" y="1903276"/>
                </a:cubicBezTo>
                <a:cubicBezTo>
                  <a:pt x="1769824" y="1866232"/>
                  <a:pt x="1769822" y="1850122"/>
                  <a:pt x="1775012" y="1816387"/>
                </a:cubicBezTo>
                <a:cubicBezTo>
                  <a:pt x="1776081" y="1809436"/>
                  <a:pt x="1777771" y="1802595"/>
                  <a:pt x="1779150" y="1795699"/>
                </a:cubicBezTo>
                <a:cubicBezTo>
                  <a:pt x="1777771" y="1786045"/>
                  <a:pt x="1780248" y="1774964"/>
                  <a:pt x="1775012" y="1766736"/>
                </a:cubicBezTo>
                <a:cubicBezTo>
                  <a:pt x="1766419" y="1753232"/>
                  <a:pt x="1745833" y="1750623"/>
                  <a:pt x="1733637" y="1741911"/>
                </a:cubicBezTo>
                <a:cubicBezTo>
                  <a:pt x="1694498" y="1713954"/>
                  <a:pt x="1750031" y="1743902"/>
                  <a:pt x="1704674" y="1721223"/>
                </a:cubicBezTo>
                <a:cubicBezTo>
                  <a:pt x="1662832" y="1658464"/>
                  <a:pt x="1708125" y="1722884"/>
                  <a:pt x="1675711" y="1683985"/>
                </a:cubicBezTo>
                <a:cubicBezTo>
                  <a:pt x="1658473" y="1663298"/>
                  <a:pt x="1677778" y="1678467"/>
                  <a:pt x="1655023" y="1663297"/>
                </a:cubicBezTo>
                <a:cubicBezTo>
                  <a:pt x="1640836" y="1642017"/>
                  <a:pt x="1654040" y="1658374"/>
                  <a:pt x="1634335" y="1642610"/>
                </a:cubicBezTo>
                <a:cubicBezTo>
                  <a:pt x="1613863" y="1626232"/>
                  <a:pt x="1639289" y="1643425"/>
                  <a:pt x="1617785" y="1621922"/>
                </a:cubicBezTo>
                <a:cubicBezTo>
                  <a:pt x="1614269" y="1618406"/>
                  <a:pt x="1609510" y="1616405"/>
                  <a:pt x="1605372" y="1613647"/>
                </a:cubicBezTo>
                <a:cubicBezTo>
                  <a:pt x="1575246" y="1568457"/>
                  <a:pt x="1619682" y="1638129"/>
                  <a:pt x="1592960" y="1584684"/>
                </a:cubicBezTo>
                <a:cubicBezTo>
                  <a:pt x="1589876" y="1578516"/>
                  <a:pt x="1584202" y="1573982"/>
                  <a:pt x="1580547" y="1568134"/>
                </a:cubicBezTo>
                <a:cubicBezTo>
                  <a:pt x="1577278" y="1562903"/>
                  <a:pt x="1575332" y="1556938"/>
                  <a:pt x="1572272" y="1551583"/>
                </a:cubicBezTo>
                <a:cubicBezTo>
                  <a:pt x="1569805" y="1547266"/>
                  <a:pt x="1566221" y="1543619"/>
                  <a:pt x="1563997" y="1539171"/>
                </a:cubicBezTo>
                <a:cubicBezTo>
                  <a:pt x="1546864" y="1504906"/>
                  <a:pt x="1575302" y="1549923"/>
                  <a:pt x="1551584" y="1514345"/>
                </a:cubicBezTo>
                <a:cubicBezTo>
                  <a:pt x="1544260" y="1485047"/>
                  <a:pt x="1553005" y="1507965"/>
                  <a:pt x="1539171" y="1489520"/>
                </a:cubicBezTo>
                <a:cubicBezTo>
                  <a:pt x="1533204" y="1481564"/>
                  <a:pt x="1528138" y="1472970"/>
                  <a:pt x="1522621" y="1464695"/>
                </a:cubicBezTo>
                <a:cubicBezTo>
                  <a:pt x="1519863" y="1460557"/>
                  <a:pt x="1519064" y="1453855"/>
                  <a:pt x="1514346" y="1452282"/>
                </a:cubicBezTo>
                <a:lnTo>
                  <a:pt x="1501933" y="1448144"/>
                </a:lnTo>
                <a:cubicBezTo>
                  <a:pt x="1493653" y="1439864"/>
                  <a:pt x="1483585" y="1428626"/>
                  <a:pt x="1472971" y="1423319"/>
                </a:cubicBezTo>
                <a:cubicBezTo>
                  <a:pt x="1462736" y="1418202"/>
                  <a:pt x="1421591" y="1415312"/>
                  <a:pt x="1419182" y="1415044"/>
                </a:cubicBezTo>
                <a:cubicBezTo>
                  <a:pt x="1367445" y="1402108"/>
                  <a:pt x="1431769" y="1418640"/>
                  <a:pt x="1390219" y="1406769"/>
                </a:cubicBezTo>
                <a:cubicBezTo>
                  <a:pt x="1384751" y="1405207"/>
                  <a:pt x="1379186" y="1404010"/>
                  <a:pt x="1373669" y="1402631"/>
                </a:cubicBezTo>
                <a:cubicBezTo>
                  <a:pt x="1369532" y="1398494"/>
                  <a:pt x="1365752" y="1393965"/>
                  <a:pt x="1361257" y="1390219"/>
                </a:cubicBezTo>
                <a:cubicBezTo>
                  <a:pt x="1350395" y="1381168"/>
                  <a:pt x="1348597" y="1384372"/>
                  <a:pt x="1340569" y="1373668"/>
                </a:cubicBezTo>
                <a:cubicBezTo>
                  <a:pt x="1301430" y="1321481"/>
                  <a:pt x="1336010" y="1368686"/>
                  <a:pt x="1319881" y="1336430"/>
                </a:cubicBezTo>
                <a:cubicBezTo>
                  <a:pt x="1317657" y="1331982"/>
                  <a:pt x="1313830" y="1328466"/>
                  <a:pt x="1311606" y="1324018"/>
                </a:cubicBezTo>
                <a:cubicBezTo>
                  <a:pt x="1294473" y="1289753"/>
                  <a:pt x="1322911" y="1334770"/>
                  <a:pt x="1299193" y="1299192"/>
                </a:cubicBezTo>
                <a:lnTo>
                  <a:pt x="1290918" y="1274367"/>
                </a:lnTo>
                <a:cubicBezTo>
                  <a:pt x="1287419" y="1263869"/>
                  <a:pt x="1280421" y="1254484"/>
                  <a:pt x="1274368" y="1245404"/>
                </a:cubicBezTo>
                <a:cubicBezTo>
                  <a:pt x="1268796" y="1211975"/>
                  <a:pt x="1272883" y="1228538"/>
                  <a:pt x="1261955" y="1195753"/>
                </a:cubicBezTo>
                <a:lnTo>
                  <a:pt x="1261955" y="1195753"/>
                </a:lnTo>
                <a:cubicBezTo>
                  <a:pt x="1259592" y="1183935"/>
                  <a:pt x="1257188" y="1170207"/>
                  <a:pt x="1253680" y="1158515"/>
                </a:cubicBezTo>
                <a:cubicBezTo>
                  <a:pt x="1251174" y="1150160"/>
                  <a:pt x="1247521" y="1142152"/>
                  <a:pt x="1245405" y="1133690"/>
                </a:cubicBezTo>
                <a:cubicBezTo>
                  <a:pt x="1244026" y="1128173"/>
                  <a:pt x="1242829" y="1122608"/>
                  <a:pt x="1241267" y="1117140"/>
                </a:cubicBezTo>
                <a:cubicBezTo>
                  <a:pt x="1240069" y="1112946"/>
                  <a:pt x="1238278" y="1108935"/>
                  <a:pt x="1237130" y="1104727"/>
                </a:cubicBezTo>
                <a:cubicBezTo>
                  <a:pt x="1234138" y="1093755"/>
                  <a:pt x="1235163" y="1081090"/>
                  <a:pt x="1228855" y="1071627"/>
                </a:cubicBezTo>
                <a:cubicBezTo>
                  <a:pt x="1226097" y="1067489"/>
                  <a:pt x="1222804" y="1063662"/>
                  <a:pt x="1220580" y="1059214"/>
                </a:cubicBezTo>
                <a:cubicBezTo>
                  <a:pt x="1218629" y="1055313"/>
                  <a:pt x="1219526" y="1049885"/>
                  <a:pt x="1216442" y="1046801"/>
                </a:cubicBezTo>
                <a:cubicBezTo>
                  <a:pt x="1213358" y="1043717"/>
                  <a:pt x="1208167" y="1044043"/>
                  <a:pt x="1204029" y="1042664"/>
                </a:cubicBezTo>
                <a:cubicBezTo>
                  <a:pt x="1174072" y="1022693"/>
                  <a:pt x="1188099" y="1030562"/>
                  <a:pt x="1162654" y="1017839"/>
                </a:cubicBezTo>
                <a:cubicBezTo>
                  <a:pt x="1147347" y="1002530"/>
                  <a:pt x="1157625" y="1011727"/>
                  <a:pt x="1129553" y="993013"/>
                </a:cubicBezTo>
                <a:cubicBezTo>
                  <a:pt x="1123815" y="989188"/>
                  <a:pt x="1119171" y="983685"/>
                  <a:pt x="1113003" y="980601"/>
                </a:cubicBezTo>
                <a:cubicBezTo>
                  <a:pt x="1107917" y="978058"/>
                  <a:pt x="1101900" y="978097"/>
                  <a:pt x="1096453" y="976463"/>
                </a:cubicBezTo>
                <a:cubicBezTo>
                  <a:pt x="1096430" y="976456"/>
                  <a:pt x="1065433" y="966123"/>
                  <a:pt x="1059215" y="964050"/>
                </a:cubicBezTo>
                <a:cubicBezTo>
                  <a:pt x="1054497" y="962477"/>
                  <a:pt x="1051373" y="957734"/>
                  <a:pt x="1046802" y="955775"/>
                </a:cubicBezTo>
                <a:cubicBezTo>
                  <a:pt x="1037419" y="951754"/>
                  <a:pt x="1026904" y="952536"/>
                  <a:pt x="1017839" y="947500"/>
                </a:cubicBezTo>
                <a:cubicBezTo>
                  <a:pt x="1009145" y="942670"/>
                  <a:pt x="1001289" y="936467"/>
                  <a:pt x="993014" y="930950"/>
                </a:cubicBezTo>
                <a:cubicBezTo>
                  <a:pt x="988876" y="928192"/>
                  <a:pt x="985319" y="924248"/>
                  <a:pt x="980601" y="922675"/>
                </a:cubicBezTo>
                <a:lnTo>
                  <a:pt x="955776" y="914400"/>
                </a:lnTo>
                <a:cubicBezTo>
                  <a:pt x="951638" y="911642"/>
                  <a:pt x="947907" y="908145"/>
                  <a:pt x="943363" y="906125"/>
                </a:cubicBezTo>
                <a:cubicBezTo>
                  <a:pt x="935392" y="902582"/>
                  <a:pt x="926813" y="900607"/>
                  <a:pt x="918538" y="897849"/>
                </a:cubicBezTo>
                <a:lnTo>
                  <a:pt x="906125" y="893712"/>
                </a:lnTo>
                <a:cubicBezTo>
                  <a:pt x="901988" y="892333"/>
                  <a:pt x="897944" y="890632"/>
                  <a:pt x="893713" y="889574"/>
                </a:cubicBezTo>
                <a:cubicBezTo>
                  <a:pt x="856381" y="880241"/>
                  <a:pt x="871402" y="884895"/>
                  <a:pt x="848200" y="877162"/>
                </a:cubicBezTo>
                <a:cubicBezTo>
                  <a:pt x="834363" y="863326"/>
                  <a:pt x="845776" y="873658"/>
                  <a:pt x="827512" y="860611"/>
                </a:cubicBezTo>
                <a:cubicBezTo>
                  <a:pt x="821901" y="856603"/>
                  <a:pt x="816949" y="851620"/>
                  <a:pt x="810962" y="848199"/>
                </a:cubicBezTo>
                <a:cubicBezTo>
                  <a:pt x="787215" y="834629"/>
                  <a:pt x="809722" y="855441"/>
                  <a:pt x="786136" y="835786"/>
                </a:cubicBezTo>
                <a:cubicBezTo>
                  <a:pt x="747242" y="803375"/>
                  <a:pt x="811647" y="848655"/>
                  <a:pt x="748898" y="806823"/>
                </a:cubicBezTo>
                <a:cubicBezTo>
                  <a:pt x="739161" y="800332"/>
                  <a:pt x="735175" y="785699"/>
                  <a:pt x="724073" y="781998"/>
                </a:cubicBezTo>
                <a:cubicBezTo>
                  <a:pt x="701315" y="774411"/>
                  <a:pt x="721706" y="782418"/>
                  <a:pt x="699247" y="769585"/>
                </a:cubicBezTo>
                <a:cubicBezTo>
                  <a:pt x="693892" y="766525"/>
                  <a:pt x="687927" y="764579"/>
                  <a:pt x="682697" y="761310"/>
                </a:cubicBezTo>
                <a:cubicBezTo>
                  <a:pt x="654071" y="743418"/>
                  <a:pt x="678120" y="752887"/>
                  <a:pt x="653734" y="744760"/>
                </a:cubicBezTo>
                <a:cubicBezTo>
                  <a:pt x="609375" y="715186"/>
                  <a:pt x="676703" y="761245"/>
                  <a:pt x="628909" y="724072"/>
                </a:cubicBezTo>
                <a:cubicBezTo>
                  <a:pt x="621059" y="717966"/>
                  <a:pt x="612359" y="713039"/>
                  <a:pt x="604084" y="707522"/>
                </a:cubicBezTo>
                <a:lnTo>
                  <a:pt x="566846" y="682696"/>
                </a:lnTo>
                <a:cubicBezTo>
                  <a:pt x="562708" y="679937"/>
                  <a:pt x="557949" y="677937"/>
                  <a:pt x="554433" y="674421"/>
                </a:cubicBezTo>
                <a:cubicBezTo>
                  <a:pt x="526092" y="646080"/>
                  <a:pt x="539345" y="656087"/>
                  <a:pt x="517195" y="641321"/>
                </a:cubicBezTo>
                <a:cubicBezTo>
                  <a:pt x="506429" y="609027"/>
                  <a:pt x="524064" y="655759"/>
                  <a:pt x="492370" y="608220"/>
                </a:cubicBezTo>
                <a:cubicBezTo>
                  <a:pt x="489612" y="604083"/>
                  <a:pt x="486562" y="600125"/>
                  <a:pt x="484095" y="595808"/>
                </a:cubicBezTo>
                <a:cubicBezTo>
                  <a:pt x="479770" y="588239"/>
                  <a:pt x="474262" y="573563"/>
                  <a:pt x="467544" y="566845"/>
                </a:cubicBezTo>
                <a:cubicBezTo>
                  <a:pt x="464028" y="563329"/>
                  <a:pt x="459269" y="561328"/>
                  <a:pt x="455132" y="558570"/>
                </a:cubicBezTo>
                <a:cubicBezTo>
                  <a:pt x="434862" y="518030"/>
                  <a:pt x="459811" y="558177"/>
                  <a:pt x="434444" y="537882"/>
                </a:cubicBezTo>
                <a:cubicBezTo>
                  <a:pt x="430561" y="534775"/>
                  <a:pt x="429685" y="528985"/>
                  <a:pt x="426169" y="525469"/>
                </a:cubicBezTo>
                <a:cubicBezTo>
                  <a:pt x="421293" y="520593"/>
                  <a:pt x="415136" y="517194"/>
                  <a:pt x="409619" y="513057"/>
                </a:cubicBezTo>
                <a:cubicBezTo>
                  <a:pt x="401563" y="488891"/>
                  <a:pt x="411784" y="511085"/>
                  <a:pt x="393068" y="492369"/>
                </a:cubicBezTo>
                <a:cubicBezTo>
                  <a:pt x="389552" y="488853"/>
                  <a:pt x="388309" y="483472"/>
                  <a:pt x="384793" y="479956"/>
                </a:cubicBezTo>
                <a:cubicBezTo>
                  <a:pt x="364786" y="459949"/>
                  <a:pt x="374765" y="472874"/>
                  <a:pt x="355830" y="463406"/>
                </a:cubicBezTo>
                <a:cubicBezTo>
                  <a:pt x="351382" y="461182"/>
                  <a:pt x="347866" y="457355"/>
                  <a:pt x="343418" y="455131"/>
                </a:cubicBezTo>
                <a:cubicBezTo>
                  <a:pt x="339517" y="453180"/>
                  <a:pt x="335014" y="452711"/>
                  <a:pt x="331005" y="450993"/>
                </a:cubicBezTo>
                <a:cubicBezTo>
                  <a:pt x="322107" y="447180"/>
                  <a:pt x="312137" y="440134"/>
                  <a:pt x="302042" y="438581"/>
                </a:cubicBezTo>
                <a:cubicBezTo>
                  <a:pt x="288342" y="436473"/>
                  <a:pt x="274458" y="435822"/>
                  <a:pt x="260666" y="434443"/>
                </a:cubicBezTo>
                <a:lnTo>
                  <a:pt x="223428" y="422030"/>
                </a:lnTo>
                <a:cubicBezTo>
                  <a:pt x="213993" y="418885"/>
                  <a:pt x="208038" y="408625"/>
                  <a:pt x="198603" y="405480"/>
                </a:cubicBezTo>
                <a:lnTo>
                  <a:pt x="186190" y="401343"/>
                </a:lnTo>
                <a:cubicBezTo>
                  <a:pt x="164700" y="379850"/>
                  <a:pt x="195777" y="410151"/>
                  <a:pt x="161365" y="380655"/>
                </a:cubicBezTo>
                <a:cubicBezTo>
                  <a:pt x="156922" y="376847"/>
                  <a:pt x="153090" y="372380"/>
                  <a:pt x="148952" y="368242"/>
                </a:cubicBezTo>
                <a:cubicBezTo>
                  <a:pt x="139115" y="338727"/>
                  <a:pt x="153064" y="374410"/>
                  <a:pt x="132402" y="343417"/>
                </a:cubicBezTo>
                <a:cubicBezTo>
                  <a:pt x="129983" y="339788"/>
                  <a:pt x="130383" y="334817"/>
                  <a:pt x="128265" y="331004"/>
                </a:cubicBezTo>
                <a:cubicBezTo>
                  <a:pt x="123435" y="322310"/>
                  <a:pt x="111714" y="306179"/>
                  <a:pt x="111714" y="306179"/>
                </a:cubicBezTo>
                <a:cubicBezTo>
                  <a:pt x="103105" y="271739"/>
                  <a:pt x="113587" y="305787"/>
                  <a:pt x="99302" y="277216"/>
                </a:cubicBezTo>
                <a:cubicBezTo>
                  <a:pt x="97351" y="273315"/>
                  <a:pt x="96882" y="268812"/>
                  <a:pt x="95164" y="264803"/>
                </a:cubicBezTo>
                <a:cubicBezTo>
                  <a:pt x="92734" y="259134"/>
                  <a:pt x="89319" y="253922"/>
                  <a:pt x="86889" y="248253"/>
                </a:cubicBezTo>
                <a:cubicBezTo>
                  <a:pt x="76612" y="224272"/>
                  <a:pt x="90380" y="247279"/>
                  <a:pt x="74476" y="223428"/>
                </a:cubicBezTo>
                <a:cubicBezTo>
                  <a:pt x="73097" y="219290"/>
                  <a:pt x="71870" y="215099"/>
                  <a:pt x="70339" y="211015"/>
                </a:cubicBezTo>
                <a:cubicBezTo>
                  <a:pt x="67731" y="204061"/>
                  <a:pt x="64198" y="197441"/>
                  <a:pt x="62064" y="190327"/>
                </a:cubicBezTo>
                <a:cubicBezTo>
                  <a:pt x="60043" y="183591"/>
                  <a:pt x="59776" y="176424"/>
                  <a:pt x="57926" y="169639"/>
                </a:cubicBezTo>
                <a:cubicBezTo>
                  <a:pt x="55631" y="161224"/>
                  <a:pt x="52409" y="153089"/>
                  <a:pt x="49651" y="144814"/>
                </a:cubicBezTo>
                <a:cubicBezTo>
                  <a:pt x="48272" y="140676"/>
                  <a:pt x="48598" y="135485"/>
                  <a:pt x="45514" y="132401"/>
                </a:cubicBezTo>
                <a:cubicBezTo>
                  <a:pt x="42755" y="129643"/>
                  <a:pt x="39579" y="127247"/>
                  <a:pt x="37238" y="124126"/>
                </a:cubicBezTo>
                <a:cubicBezTo>
                  <a:pt x="31271" y="116170"/>
                  <a:pt x="26205" y="107576"/>
                  <a:pt x="20688" y="99301"/>
                </a:cubicBezTo>
                <a:cubicBezTo>
                  <a:pt x="11330" y="85265"/>
                  <a:pt x="15930" y="90405"/>
                  <a:pt x="8276" y="82751"/>
                </a:cubicBezTo>
                <a:lnTo>
                  <a:pt x="8276" y="78613"/>
                </a:lnTo>
                <a:lnTo>
                  <a:pt x="24826" y="124126"/>
                </a:lnTo>
                <a:lnTo>
                  <a:pt x="0" y="0"/>
                </a:lnTo>
                <a:lnTo>
                  <a:pt x="45514" y="14481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929061" y="1569754"/>
            <a:ext cx="1713046" cy="1835455"/>
          </a:xfrm>
          <a:custGeom>
            <a:avLst/>
            <a:gdLst>
              <a:gd name="connsiteX0" fmla="*/ 1704731 w 1713046"/>
              <a:gd name="connsiteY0" fmla="*/ 1835455 h 1835455"/>
              <a:gd name="connsiteX1" fmla="*/ 1704731 w 1713046"/>
              <a:gd name="connsiteY1" fmla="*/ 1835455 h 1835455"/>
              <a:gd name="connsiteX2" fmla="*/ 1713006 w 1713046"/>
              <a:gd name="connsiteY2" fmla="*/ 1794079 h 1835455"/>
              <a:gd name="connsiteX3" fmla="*/ 1708868 w 1713046"/>
              <a:gd name="connsiteY3" fmla="*/ 1781667 h 1835455"/>
              <a:gd name="connsiteX4" fmla="*/ 1696456 w 1713046"/>
              <a:gd name="connsiteY4" fmla="*/ 1773392 h 1835455"/>
              <a:gd name="connsiteX5" fmla="*/ 1684043 w 1713046"/>
              <a:gd name="connsiteY5" fmla="*/ 1736154 h 1835455"/>
              <a:gd name="connsiteX6" fmla="*/ 1551641 w 1713046"/>
              <a:gd name="connsiteY6" fmla="*/ 1620302 h 1835455"/>
              <a:gd name="connsiteX7" fmla="*/ 1394414 w 1713046"/>
              <a:gd name="connsiteY7" fmla="*/ 1479625 h 1835455"/>
              <a:gd name="connsiteX8" fmla="*/ 1353039 w 1713046"/>
              <a:gd name="connsiteY8" fmla="*/ 1446525 h 1835455"/>
              <a:gd name="connsiteX9" fmla="*/ 1295113 w 1713046"/>
              <a:gd name="connsiteY9" fmla="*/ 1434112 h 1835455"/>
              <a:gd name="connsiteX10" fmla="*/ 1179261 w 1713046"/>
              <a:gd name="connsiteY10" fmla="*/ 1181721 h 1835455"/>
              <a:gd name="connsiteX11" fmla="*/ 1125473 w 1713046"/>
              <a:gd name="connsiteY11" fmla="*/ 1061732 h 1835455"/>
              <a:gd name="connsiteX12" fmla="*/ 1063410 w 1713046"/>
              <a:gd name="connsiteY12" fmla="*/ 1003806 h 1835455"/>
              <a:gd name="connsiteX13" fmla="*/ 964108 w 1713046"/>
              <a:gd name="connsiteY13" fmla="*/ 999669 h 1835455"/>
              <a:gd name="connsiteX14" fmla="*/ 902045 w 1713046"/>
              <a:gd name="connsiteY14" fmla="*/ 945880 h 1835455"/>
              <a:gd name="connsiteX15" fmla="*/ 844119 w 1713046"/>
              <a:gd name="connsiteY15" fmla="*/ 900367 h 1835455"/>
              <a:gd name="connsiteX16" fmla="*/ 794468 w 1713046"/>
              <a:gd name="connsiteY16" fmla="*/ 883817 h 1835455"/>
              <a:gd name="connsiteX17" fmla="*/ 736543 w 1713046"/>
              <a:gd name="connsiteY17" fmla="*/ 867267 h 1835455"/>
              <a:gd name="connsiteX18" fmla="*/ 682754 w 1713046"/>
              <a:gd name="connsiteY18" fmla="*/ 830029 h 1835455"/>
              <a:gd name="connsiteX19" fmla="*/ 653791 w 1713046"/>
              <a:gd name="connsiteY19" fmla="*/ 809341 h 1835455"/>
              <a:gd name="connsiteX20" fmla="*/ 633104 w 1713046"/>
              <a:gd name="connsiteY20" fmla="*/ 788653 h 1835455"/>
              <a:gd name="connsiteX21" fmla="*/ 628966 w 1713046"/>
              <a:gd name="connsiteY21" fmla="*/ 776241 h 1835455"/>
              <a:gd name="connsiteX22" fmla="*/ 583453 w 1713046"/>
              <a:gd name="connsiteY22" fmla="*/ 739003 h 1835455"/>
              <a:gd name="connsiteX23" fmla="*/ 575178 w 1713046"/>
              <a:gd name="connsiteY23" fmla="*/ 730727 h 1835455"/>
              <a:gd name="connsiteX24" fmla="*/ 562765 w 1713046"/>
              <a:gd name="connsiteY24" fmla="*/ 722452 h 1835455"/>
              <a:gd name="connsiteX25" fmla="*/ 550353 w 1713046"/>
              <a:gd name="connsiteY25" fmla="*/ 710040 h 1835455"/>
              <a:gd name="connsiteX26" fmla="*/ 537940 w 1713046"/>
              <a:gd name="connsiteY26" fmla="*/ 701765 h 1835455"/>
              <a:gd name="connsiteX27" fmla="*/ 529665 w 1713046"/>
              <a:gd name="connsiteY27" fmla="*/ 693489 h 1835455"/>
              <a:gd name="connsiteX28" fmla="*/ 517252 w 1713046"/>
              <a:gd name="connsiteY28" fmla="*/ 685214 h 1835455"/>
              <a:gd name="connsiteX29" fmla="*/ 492427 w 1713046"/>
              <a:gd name="connsiteY29" fmla="*/ 660389 h 1835455"/>
              <a:gd name="connsiteX30" fmla="*/ 455189 w 1713046"/>
              <a:gd name="connsiteY30" fmla="*/ 623151 h 1835455"/>
              <a:gd name="connsiteX31" fmla="*/ 438639 w 1713046"/>
              <a:gd name="connsiteY31" fmla="*/ 598326 h 1835455"/>
              <a:gd name="connsiteX32" fmla="*/ 422088 w 1713046"/>
              <a:gd name="connsiteY32" fmla="*/ 581775 h 1835455"/>
              <a:gd name="connsiteX33" fmla="*/ 413813 w 1713046"/>
              <a:gd name="connsiteY33" fmla="*/ 569363 h 1835455"/>
              <a:gd name="connsiteX34" fmla="*/ 401401 w 1713046"/>
              <a:gd name="connsiteY34" fmla="*/ 561088 h 1835455"/>
              <a:gd name="connsiteX35" fmla="*/ 384850 w 1713046"/>
              <a:gd name="connsiteY35" fmla="*/ 544537 h 1835455"/>
              <a:gd name="connsiteX36" fmla="*/ 372438 w 1713046"/>
              <a:gd name="connsiteY36" fmla="*/ 532125 h 1835455"/>
              <a:gd name="connsiteX37" fmla="*/ 360025 w 1713046"/>
              <a:gd name="connsiteY37" fmla="*/ 523850 h 1835455"/>
              <a:gd name="connsiteX38" fmla="*/ 347612 w 1713046"/>
              <a:gd name="connsiteY38" fmla="*/ 507299 h 1835455"/>
              <a:gd name="connsiteX39" fmla="*/ 322787 w 1713046"/>
              <a:gd name="connsiteY39" fmla="*/ 482474 h 1835455"/>
              <a:gd name="connsiteX40" fmla="*/ 285549 w 1713046"/>
              <a:gd name="connsiteY40" fmla="*/ 441098 h 1835455"/>
              <a:gd name="connsiteX41" fmla="*/ 273136 w 1713046"/>
              <a:gd name="connsiteY41" fmla="*/ 428686 h 1835455"/>
              <a:gd name="connsiteX42" fmla="*/ 260724 w 1713046"/>
              <a:gd name="connsiteY42" fmla="*/ 416273 h 1835455"/>
              <a:gd name="connsiteX43" fmla="*/ 248311 w 1713046"/>
              <a:gd name="connsiteY43" fmla="*/ 387310 h 1835455"/>
              <a:gd name="connsiteX44" fmla="*/ 240036 w 1713046"/>
              <a:gd name="connsiteY44" fmla="*/ 358347 h 1835455"/>
              <a:gd name="connsiteX45" fmla="*/ 227623 w 1713046"/>
              <a:gd name="connsiteY45" fmla="*/ 321109 h 1835455"/>
              <a:gd name="connsiteX46" fmla="*/ 223486 w 1713046"/>
              <a:gd name="connsiteY46" fmla="*/ 308697 h 1835455"/>
              <a:gd name="connsiteX47" fmla="*/ 202798 w 1713046"/>
              <a:gd name="connsiteY47" fmla="*/ 271459 h 1835455"/>
              <a:gd name="connsiteX48" fmla="*/ 177972 w 1713046"/>
              <a:gd name="connsiteY48" fmla="*/ 254908 h 1835455"/>
              <a:gd name="connsiteX49" fmla="*/ 149010 w 1713046"/>
              <a:gd name="connsiteY49" fmla="*/ 246633 h 1835455"/>
              <a:gd name="connsiteX50" fmla="*/ 132459 w 1713046"/>
              <a:gd name="connsiteY50" fmla="*/ 242496 h 1835455"/>
              <a:gd name="connsiteX51" fmla="*/ 103496 w 1713046"/>
              <a:gd name="connsiteY51" fmla="*/ 230083 h 1835455"/>
              <a:gd name="connsiteX52" fmla="*/ 86946 w 1713046"/>
              <a:gd name="connsiteY52" fmla="*/ 225946 h 1835455"/>
              <a:gd name="connsiteX53" fmla="*/ 53846 w 1713046"/>
              <a:gd name="connsiteY53" fmla="*/ 217670 h 1835455"/>
              <a:gd name="connsiteX54" fmla="*/ 41433 w 1713046"/>
              <a:gd name="connsiteY54" fmla="*/ 209395 h 1835455"/>
              <a:gd name="connsiteX55" fmla="*/ 24883 w 1713046"/>
              <a:gd name="connsiteY55" fmla="*/ 184570 h 1835455"/>
              <a:gd name="connsiteX56" fmla="*/ 20745 w 1713046"/>
              <a:gd name="connsiteY56" fmla="*/ 168020 h 1835455"/>
              <a:gd name="connsiteX57" fmla="*/ 12470 w 1713046"/>
              <a:gd name="connsiteY57" fmla="*/ 143194 h 1835455"/>
              <a:gd name="connsiteX58" fmla="*/ 8333 w 1713046"/>
              <a:gd name="connsiteY58" fmla="*/ 110094 h 1835455"/>
              <a:gd name="connsiteX59" fmla="*/ 4195 w 1713046"/>
              <a:gd name="connsiteY59" fmla="*/ 23205 h 1835455"/>
              <a:gd name="connsiteX60" fmla="*/ 58 w 1713046"/>
              <a:gd name="connsiteY60" fmla="*/ 2517 h 183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713046" h="1835455">
                <a:moveTo>
                  <a:pt x="1704731" y="1835455"/>
                </a:moveTo>
                <a:lnTo>
                  <a:pt x="1704731" y="1835455"/>
                </a:lnTo>
                <a:cubicBezTo>
                  <a:pt x="1707489" y="1821663"/>
                  <a:pt x="1711927" y="1808103"/>
                  <a:pt x="1713006" y="1794079"/>
                </a:cubicBezTo>
                <a:cubicBezTo>
                  <a:pt x="1713340" y="1789731"/>
                  <a:pt x="1711592" y="1785072"/>
                  <a:pt x="1708868" y="1781667"/>
                </a:cubicBezTo>
                <a:cubicBezTo>
                  <a:pt x="1705762" y="1777784"/>
                  <a:pt x="1696456" y="1773392"/>
                  <a:pt x="1696456" y="1773392"/>
                </a:cubicBezTo>
                <a:lnTo>
                  <a:pt x="1684043" y="1736154"/>
                </a:lnTo>
                <a:lnTo>
                  <a:pt x="1551641" y="1620302"/>
                </a:lnTo>
                <a:lnTo>
                  <a:pt x="1394414" y="1479625"/>
                </a:lnTo>
                <a:lnTo>
                  <a:pt x="1353039" y="1446525"/>
                </a:lnTo>
                <a:lnTo>
                  <a:pt x="1295113" y="1434112"/>
                </a:lnTo>
                <a:lnTo>
                  <a:pt x="1179261" y="1181721"/>
                </a:lnTo>
                <a:lnTo>
                  <a:pt x="1125473" y="1061732"/>
                </a:lnTo>
                <a:lnTo>
                  <a:pt x="1063410" y="1003806"/>
                </a:lnTo>
                <a:lnTo>
                  <a:pt x="964108" y="999669"/>
                </a:lnTo>
                <a:lnTo>
                  <a:pt x="902045" y="945880"/>
                </a:lnTo>
                <a:lnTo>
                  <a:pt x="844119" y="900367"/>
                </a:lnTo>
                <a:lnTo>
                  <a:pt x="794468" y="883817"/>
                </a:lnTo>
                <a:lnTo>
                  <a:pt x="736543" y="867267"/>
                </a:lnTo>
                <a:lnTo>
                  <a:pt x="682754" y="830029"/>
                </a:lnTo>
                <a:cubicBezTo>
                  <a:pt x="673100" y="823133"/>
                  <a:pt x="662658" y="817223"/>
                  <a:pt x="653791" y="809341"/>
                </a:cubicBezTo>
                <a:cubicBezTo>
                  <a:pt x="612413" y="772560"/>
                  <a:pt x="679997" y="819916"/>
                  <a:pt x="633104" y="788653"/>
                </a:cubicBezTo>
                <a:cubicBezTo>
                  <a:pt x="631725" y="784516"/>
                  <a:pt x="631583" y="779730"/>
                  <a:pt x="628966" y="776241"/>
                </a:cubicBezTo>
                <a:cubicBezTo>
                  <a:pt x="615105" y="757760"/>
                  <a:pt x="602259" y="751541"/>
                  <a:pt x="583453" y="739003"/>
                </a:cubicBezTo>
                <a:cubicBezTo>
                  <a:pt x="580207" y="736839"/>
                  <a:pt x="578224" y="733164"/>
                  <a:pt x="575178" y="730727"/>
                </a:cubicBezTo>
                <a:cubicBezTo>
                  <a:pt x="571295" y="727620"/>
                  <a:pt x="566585" y="725635"/>
                  <a:pt x="562765" y="722452"/>
                </a:cubicBezTo>
                <a:cubicBezTo>
                  <a:pt x="558270" y="718706"/>
                  <a:pt x="554848" y="713786"/>
                  <a:pt x="550353" y="710040"/>
                </a:cubicBezTo>
                <a:cubicBezTo>
                  <a:pt x="546533" y="706857"/>
                  <a:pt x="541823" y="704872"/>
                  <a:pt x="537940" y="701765"/>
                </a:cubicBezTo>
                <a:cubicBezTo>
                  <a:pt x="534894" y="699328"/>
                  <a:pt x="532711" y="695926"/>
                  <a:pt x="529665" y="693489"/>
                </a:cubicBezTo>
                <a:cubicBezTo>
                  <a:pt x="525782" y="690382"/>
                  <a:pt x="520969" y="688518"/>
                  <a:pt x="517252" y="685214"/>
                </a:cubicBezTo>
                <a:cubicBezTo>
                  <a:pt x="508505" y="677439"/>
                  <a:pt x="500702" y="668664"/>
                  <a:pt x="492427" y="660389"/>
                </a:cubicBezTo>
                <a:lnTo>
                  <a:pt x="455189" y="623151"/>
                </a:lnTo>
                <a:cubicBezTo>
                  <a:pt x="448157" y="616118"/>
                  <a:pt x="444156" y="606601"/>
                  <a:pt x="438639" y="598326"/>
                </a:cubicBezTo>
                <a:cubicBezTo>
                  <a:pt x="434311" y="591834"/>
                  <a:pt x="427605" y="587292"/>
                  <a:pt x="422088" y="581775"/>
                </a:cubicBezTo>
                <a:cubicBezTo>
                  <a:pt x="418572" y="578259"/>
                  <a:pt x="417329" y="572879"/>
                  <a:pt x="413813" y="569363"/>
                </a:cubicBezTo>
                <a:cubicBezTo>
                  <a:pt x="410297" y="565847"/>
                  <a:pt x="405176" y="564324"/>
                  <a:pt x="401401" y="561088"/>
                </a:cubicBezTo>
                <a:cubicBezTo>
                  <a:pt x="395477" y="556010"/>
                  <a:pt x="390367" y="550054"/>
                  <a:pt x="384850" y="544537"/>
                </a:cubicBezTo>
                <a:cubicBezTo>
                  <a:pt x="380713" y="540400"/>
                  <a:pt x="377306" y="535371"/>
                  <a:pt x="372438" y="532125"/>
                </a:cubicBezTo>
                <a:lnTo>
                  <a:pt x="360025" y="523850"/>
                </a:lnTo>
                <a:cubicBezTo>
                  <a:pt x="355887" y="518333"/>
                  <a:pt x="352225" y="512425"/>
                  <a:pt x="347612" y="507299"/>
                </a:cubicBezTo>
                <a:cubicBezTo>
                  <a:pt x="339783" y="498600"/>
                  <a:pt x="329278" y="492211"/>
                  <a:pt x="322787" y="482474"/>
                </a:cubicBezTo>
                <a:cubicBezTo>
                  <a:pt x="306939" y="458701"/>
                  <a:pt x="318027" y="473575"/>
                  <a:pt x="285549" y="441098"/>
                </a:cubicBezTo>
                <a:lnTo>
                  <a:pt x="273136" y="428686"/>
                </a:lnTo>
                <a:lnTo>
                  <a:pt x="260724" y="416273"/>
                </a:lnTo>
                <a:cubicBezTo>
                  <a:pt x="252113" y="381832"/>
                  <a:pt x="262597" y="415881"/>
                  <a:pt x="248311" y="387310"/>
                </a:cubicBezTo>
                <a:cubicBezTo>
                  <a:pt x="244831" y="380351"/>
                  <a:pt x="242027" y="364985"/>
                  <a:pt x="240036" y="358347"/>
                </a:cubicBezTo>
                <a:cubicBezTo>
                  <a:pt x="240026" y="358314"/>
                  <a:pt x="229697" y="327332"/>
                  <a:pt x="227623" y="321109"/>
                </a:cubicBezTo>
                <a:lnTo>
                  <a:pt x="223486" y="308697"/>
                </a:lnTo>
                <a:cubicBezTo>
                  <a:pt x="219175" y="295763"/>
                  <a:pt x="214991" y="279588"/>
                  <a:pt x="202798" y="271459"/>
                </a:cubicBezTo>
                <a:cubicBezTo>
                  <a:pt x="194523" y="265942"/>
                  <a:pt x="187621" y="257320"/>
                  <a:pt x="177972" y="254908"/>
                </a:cubicBezTo>
                <a:cubicBezTo>
                  <a:pt x="126218" y="241971"/>
                  <a:pt x="190571" y="258507"/>
                  <a:pt x="149010" y="246633"/>
                </a:cubicBezTo>
                <a:cubicBezTo>
                  <a:pt x="143542" y="245071"/>
                  <a:pt x="137927" y="244058"/>
                  <a:pt x="132459" y="242496"/>
                </a:cubicBezTo>
                <a:cubicBezTo>
                  <a:pt x="103701" y="234280"/>
                  <a:pt x="138790" y="243317"/>
                  <a:pt x="103496" y="230083"/>
                </a:cubicBezTo>
                <a:cubicBezTo>
                  <a:pt x="98172" y="228086"/>
                  <a:pt x="92414" y="227508"/>
                  <a:pt x="86946" y="225946"/>
                </a:cubicBezTo>
                <a:cubicBezTo>
                  <a:pt x="57248" y="217461"/>
                  <a:pt x="95927" y="226087"/>
                  <a:pt x="53846" y="217670"/>
                </a:cubicBezTo>
                <a:cubicBezTo>
                  <a:pt x="49708" y="214912"/>
                  <a:pt x="44708" y="213137"/>
                  <a:pt x="41433" y="209395"/>
                </a:cubicBezTo>
                <a:cubicBezTo>
                  <a:pt x="34884" y="201910"/>
                  <a:pt x="24883" y="184570"/>
                  <a:pt x="24883" y="184570"/>
                </a:cubicBezTo>
                <a:cubicBezTo>
                  <a:pt x="23504" y="179053"/>
                  <a:pt x="22379" y="173467"/>
                  <a:pt x="20745" y="168020"/>
                </a:cubicBezTo>
                <a:cubicBezTo>
                  <a:pt x="18238" y="159665"/>
                  <a:pt x="12470" y="143194"/>
                  <a:pt x="12470" y="143194"/>
                </a:cubicBezTo>
                <a:cubicBezTo>
                  <a:pt x="11091" y="132161"/>
                  <a:pt x="9098" y="121187"/>
                  <a:pt x="8333" y="110094"/>
                </a:cubicBezTo>
                <a:cubicBezTo>
                  <a:pt x="6338" y="81167"/>
                  <a:pt x="6603" y="52101"/>
                  <a:pt x="4195" y="23205"/>
                </a:cubicBezTo>
                <a:cubicBezTo>
                  <a:pt x="-814" y="-36907"/>
                  <a:pt x="58" y="43672"/>
                  <a:pt x="58" y="2517"/>
                </a:cubicBez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642067" y="2544597"/>
            <a:ext cx="2043953" cy="1001289"/>
          </a:xfrm>
          <a:custGeom>
            <a:avLst/>
            <a:gdLst>
              <a:gd name="connsiteX0" fmla="*/ 0 w 2043953"/>
              <a:gd name="connsiteY0" fmla="*/ 873025 h 1001289"/>
              <a:gd name="connsiteX1" fmla="*/ 0 w 2043953"/>
              <a:gd name="connsiteY1" fmla="*/ 873025 h 1001289"/>
              <a:gd name="connsiteX2" fmla="*/ 16550 w 2043953"/>
              <a:gd name="connsiteY2" fmla="*/ 926813 h 1001289"/>
              <a:gd name="connsiteX3" fmla="*/ 28963 w 2043953"/>
              <a:gd name="connsiteY3" fmla="*/ 935088 h 1001289"/>
              <a:gd name="connsiteX4" fmla="*/ 53788 w 2043953"/>
              <a:gd name="connsiteY4" fmla="*/ 943363 h 1001289"/>
              <a:gd name="connsiteX5" fmla="*/ 66201 w 2043953"/>
              <a:gd name="connsiteY5" fmla="*/ 947501 h 1001289"/>
              <a:gd name="connsiteX6" fmla="*/ 78614 w 2043953"/>
              <a:gd name="connsiteY6" fmla="*/ 951638 h 1001289"/>
              <a:gd name="connsiteX7" fmla="*/ 252391 w 2043953"/>
              <a:gd name="connsiteY7" fmla="*/ 951638 h 1001289"/>
              <a:gd name="connsiteX8" fmla="*/ 277216 w 2043953"/>
              <a:gd name="connsiteY8" fmla="*/ 959913 h 1001289"/>
              <a:gd name="connsiteX9" fmla="*/ 285491 w 2043953"/>
              <a:gd name="connsiteY9" fmla="*/ 968189 h 1001289"/>
              <a:gd name="connsiteX10" fmla="*/ 297904 w 2043953"/>
              <a:gd name="connsiteY10" fmla="*/ 976464 h 1001289"/>
              <a:gd name="connsiteX11" fmla="*/ 302042 w 2043953"/>
              <a:gd name="connsiteY11" fmla="*/ 988876 h 1001289"/>
              <a:gd name="connsiteX12" fmla="*/ 318592 w 2043953"/>
              <a:gd name="connsiteY12" fmla="*/ 1001289 h 1001289"/>
              <a:gd name="connsiteX13" fmla="*/ 347555 w 2043953"/>
              <a:gd name="connsiteY13" fmla="*/ 988876 h 1001289"/>
              <a:gd name="connsiteX14" fmla="*/ 355830 w 2043953"/>
              <a:gd name="connsiteY14" fmla="*/ 976464 h 1001289"/>
              <a:gd name="connsiteX15" fmla="*/ 359967 w 2043953"/>
              <a:gd name="connsiteY15" fmla="*/ 964051 h 1001289"/>
              <a:gd name="connsiteX16" fmla="*/ 368243 w 2043953"/>
              <a:gd name="connsiteY16" fmla="*/ 947501 h 1001289"/>
              <a:gd name="connsiteX17" fmla="*/ 372380 w 2043953"/>
              <a:gd name="connsiteY17" fmla="*/ 930951 h 1001289"/>
              <a:gd name="connsiteX18" fmla="*/ 388930 w 2043953"/>
              <a:gd name="connsiteY18" fmla="*/ 906125 h 1001289"/>
              <a:gd name="connsiteX19" fmla="*/ 397205 w 2043953"/>
              <a:gd name="connsiteY19" fmla="*/ 893713 h 1001289"/>
              <a:gd name="connsiteX20" fmla="*/ 430306 w 2043953"/>
              <a:gd name="connsiteY20" fmla="*/ 868887 h 1001289"/>
              <a:gd name="connsiteX21" fmla="*/ 442719 w 2043953"/>
              <a:gd name="connsiteY21" fmla="*/ 864750 h 1001289"/>
              <a:gd name="connsiteX22" fmla="*/ 479957 w 2043953"/>
              <a:gd name="connsiteY22" fmla="*/ 839924 h 1001289"/>
              <a:gd name="connsiteX23" fmla="*/ 492369 w 2043953"/>
              <a:gd name="connsiteY23" fmla="*/ 835787 h 1001289"/>
              <a:gd name="connsiteX24" fmla="*/ 529607 w 2043953"/>
              <a:gd name="connsiteY24" fmla="*/ 819236 h 1001289"/>
              <a:gd name="connsiteX25" fmla="*/ 542020 w 2043953"/>
              <a:gd name="connsiteY25" fmla="*/ 815099 h 1001289"/>
              <a:gd name="connsiteX26" fmla="*/ 575120 w 2043953"/>
              <a:gd name="connsiteY26" fmla="*/ 823374 h 1001289"/>
              <a:gd name="connsiteX27" fmla="*/ 599946 w 2043953"/>
              <a:gd name="connsiteY27" fmla="*/ 844062 h 1001289"/>
              <a:gd name="connsiteX28" fmla="*/ 624771 w 2043953"/>
              <a:gd name="connsiteY28" fmla="*/ 856474 h 1001289"/>
              <a:gd name="connsiteX29" fmla="*/ 637184 w 2043953"/>
              <a:gd name="connsiteY29" fmla="*/ 864750 h 1001289"/>
              <a:gd name="connsiteX30" fmla="*/ 786136 w 2043953"/>
              <a:gd name="connsiteY30" fmla="*/ 860612 h 1001289"/>
              <a:gd name="connsiteX31" fmla="*/ 798548 w 2043953"/>
              <a:gd name="connsiteY31" fmla="*/ 852337 h 1001289"/>
              <a:gd name="connsiteX32" fmla="*/ 810961 w 2043953"/>
              <a:gd name="connsiteY32" fmla="*/ 848199 h 1001289"/>
              <a:gd name="connsiteX33" fmla="*/ 848199 w 2043953"/>
              <a:gd name="connsiteY33" fmla="*/ 827512 h 1001289"/>
              <a:gd name="connsiteX34" fmla="*/ 873024 w 2043953"/>
              <a:gd name="connsiteY34" fmla="*/ 810961 h 1001289"/>
              <a:gd name="connsiteX35" fmla="*/ 889575 w 2043953"/>
              <a:gd name="connsiteY35" fmla="*/ 802686 h 1001289"/>
              <a:gd name="connsiteX36" fmla="*/ 914400 w 2043953"/>
              <a:gd name="connsiteY36" fmla="*/ 786136 h 1001289"/>
              <a:gd name="connsiteX37" fmla="*/ 943363 w 2043953"/>
              <a:gd name="connsiteY37" fmla="*/ 777861 h 1001289"/>
              <a:gd name="connsiteX38" fmla="*/ 980601 w 2043953"/>
              <a:gd name="connsiteY38" fmla="*/ 744760 h 1001289"/>
              <a:gd name="connsiteX39" fmla="*/ 993014 w 2043953"/>
              <a:gd name="connsiteY39" fmla="*/ 732348 h 1001289"/>
              <a:gd name="connsiteX40" fmla="*/ 1009564 w 2043953"/>
              <a:gd name="connsiteY40" fmla="*/ 707522 h 1001289"/>
              <a:gd name="connsiteX41" fmla="*/ 1017839 w 2043953"/>
              <a:gd name="connsiteY41" fmla="*/ 695110 h 1001289"/>
              <a:gd name="connsiteX42" fmla="*/ 1055077 w 2043953"/>
              <a:gd name="connsiteY42" fmla="*/ 662009 h 1001289"/>
              <a:gd name="connsiteX43" fmla="*/ 1079902 w 2043953"/>
              <a:gd name="connsiteY43" fmla="*/ 666147 h 1001289"/>
              <a:gd name="connsiteX44" fmla="*/ 1104728 w 2043953"/>
              <a:gd name="connsiteY44" fmla="*/ 674422 h 1001289"/>
              <a:gd name="connsiteX45" fmla="*/ 1117140 w 2043953"/>
              <a:gd name="connsiteY45" fmla="*/ 678560 h 1001289"/>
              <a:gd name="connsiteX46" fmla="*/ 1133690 w 2043953"/>
              <a:gd name="connsiteY46" fmla="*/ 682697 h 1001289"/>
              <a:gd name="connsiteX47" fmla="*/ 1183341 w 2043953"/>
              <a:gd name="connsiteY47" fmla="*/ 707522 h 1001289"/>
              <a:gd name="connsiteX48" fmla="*/ 1195754 w 2043953"/>
              <a:gd name="connsiteY48" fmla="*/ 711660 h 1001289"/>
              <a:gd name="connsiteX49" fmla="*/ 1228854 w 2043953"/>
              <a:gd name="connsiteY49" fmla="*/ 707522 h 1001289"/>
              <a:gd name="connsiteX50" fmla="*/ 1253680 w 2043953"/>
              <a:gd name="connsiteY50" fmla="*/ 682697 h 1001289"/>
              <a:gd name="connsiteX51" fmla="*/ 1257817 w 2043953"/>
              <a:gd name="connsiteY51" fmla="*/ 670284 h 1001289"/>
              <a:gd name="connsiteX52" fmla="*/ 1278505 w 2043953"/>
              <a:gd name="connsiteY52" fmla="*/ 641322 h 1001289"/>
              <a:gd name="connsiteX53" fmla="*/ 1286780 w 2043953"/>
              <a:gd name="connsiteY53" fmla="*/ 633046 h 1001289"/>
              <a:gd name="connsiteX54" fmla="*/ 1295055 w 2043953"/>
              <a:gd name="connsiteY54" fmla="*/ 616496 h 1001289"/>
              <a:gd name="connsiteX55" fmla="*/ 1319881 w 2043953"/>
              <a:gd name="connsiteY55" fmla="*/ 604084 h 1001289"/>
              <a:gd name="connsiteX56" fmla="*/ 1352981 w 2043953"/>
              <a:gd name="connsiteY56" fmla="*/ 579258 h 1001289"/>
              <a:gd name="connsiteX57" fmla="*/ 1377806 w 2043953"/>
              <a:gd name="connsiteY57" fmla="*/ 566846 h 1001289"/>
              <a:gd name="connsiteX58" fmla="*/ 1390219 w 2043953"/>
              <a:gd name="connsiteY58" fmla="*/ 554433 h 1001289"/>
              <a:gd name="connsiteX59" fmla="*/ 1415044 w 2043953"/>
              <a:gd name="connsiteY59" fmla="*/ 537883 h 1001289"/>
              <a:gd name="connsiteX60" fmla="*/ 1423319 w 2043953"/>
              <a:gd name="connsiteY60" fmla="*/ 521332 h 1001289"/>
              <a:gd name="connsiteX61" fmla="*/ 1444007 w 2043953"/>
              <a:gd name="connsiteY61" fmla="*/ 504782 h 1001289"/>
              <a:gd name="connsiteX62" fmla="*/ 1460557 w 2043953"/>
              <a:gd name="connsiteY62" fmla="*/ 484094 h 1001289"/>
              <a:gd name="connsiteX63" fmla="*/ 1472970 w 2043953"/>
              <a:gd name="connsiteY63" fmla="*/ 479957 h 1001289"/>
              <a:gd name="connsiteX64" fmla="*/ 1506071 w 2043953"/>
              <a:gd name="connsiteY64" fmla="*/ 446856 h 1001289"/>
              <a:gd name="connsiteX65" fmla="*/ 1518483 w 2043953"/>
              <a:gd name="connsiteY65" fmla="*/ 438581 h 1001289"/>
              <a:gd name="connsiteX66" fmla="*/ 1526758 w 2043953"/>
              <a:gd name="connsiteY66" fmla="*/ 422031 h 1001289"/>
              <a:gd name="connsiteX67" fmla="*/ 1543309 w 2043953"/>
              <a:gd name="connsiteY67" fmla="*/ 388931 h 1001289"/>
              <a:gd name="connsiteX68" fmla="*/ 1555721 w 2043953"/>
              <a:gd name="connsiteY68" fmla="*/ 359968 h 1001289"/>
              <a:gd name="connsiteX69" fmla="*/ 1563996 w 2043953"/>
              <a:gd name="connsiteY69" fmla="*/ 335142 h 1001289"/>
              <a:gd name="connsiteX70" fmla="*/ 1580547 w 2043953"/>
              <a:gd name="connsiteY70" fmla="*/ 306179 h 1001289"/>
              <a:gd name="connsiteX71" fmla="*/ 1592959 w 2043953"/>
              <a:gd name="connsiteY71" fmla="*/ 281354 h 1001289"/>
              <a:gd name="connsiteX72" fmla="*/ 1601234 w 2043953"/>
              <a:gd name="connsiteY72" fmla="*/ 264804 h 1001289"/>
              <a:gd name="connsiteX73" fmla="*/ 1617785 w 2043953"/>
              <a:gd name="connsiteY73" fmla="*/ 252391 h 1001289"/>
              <a:gd name="connsiteX74" fmla="*/ 1638472 w 2043953"/>
              <a:gd name="connsiteY74" fmla="*/ 231703 h 1001289"/>
              <a:gd name="connsiteX75" fmla="*/ 1646747 w 2043953"/>
              <a:gd name="connsiteY75" fmla="*/ 219291 h 1001289"/>
              <a:gd name="connsiteX76" fmla="*/ 1667435 w 2043953"/>
              <a:gd name="connsiteY76" fmla="*/ 202741 h 1001289"/>
              <a:gd name="connsiteX77" fmla="*/ 1679848 w 2043953"/>
              <a:gd name="connsiteY77" fmla="*/ 198603 h 1001289"/>
              <a:gd name="connsiteX78" fmla="*/ 1692261 w 2043953"/>
              <a:gd name="connsiteY78" fmla="*/ 186190 h 1001289"/>
              <a:gd name="connsiteX79" fmla="*/ 1721223 w 2043953"/>
              <a:gd name="connsiteY79" fmla="*/ 173778 h 1001289"/>
              <a:gd name="connsiteX80" fmla="*/ 1741911 w 2043953"/>
              <a:gd name="connsiteY80" fmla="*/ 165503 h 1001289"/>
              <a:gd name="connsiteX81" fmla="*/ 1754324 w 2043953"/>
              <a:gd name="connsiteY81" fmla="*/ 153090 h 1001289"/>
              <a:gd name="connsiteX82" fmla="*/ 1766737 w 2043953"/>
              <a:gd name="connsiteY82" fmla="*/ 148952 h 1001289"/>
              <a:gd name="connsiteX83" fmla="*/ 1803975 w 2043953"/>
              <a:gd name="connsiteY83" fmla="*/ 132402 h 1001289"/>
              <a:gd name="connsiteX84" fmla="*/ 1828800 w 2043953"/>
              <a:gd name="connsiteY84" fmla="*/ 124127 h 1001289"/>
              <a:gd name="connsiteX85" fmla="*/ 1849488 w 2043953"/>
              <a:gd name="connsiteY85" fmla="*/ 115852 h 1001289"/>
              <a:gd name="connsiteX86" fmla="*/ 1874313 w 2043953"/>
              <a:gd name="connsiteY86" fmla="*/ 111714 h 1001289"/>
              <a:gd name="connsiteX87" fmla="*/ 1895001 w 2043953"/>
              <a:gd name="connsiteY87" fmla="*/ 107577 h 1001289"/>
              <a:gd name="connsiteX88" fmla="*/ 1932239 w 2043953"/>
              <a:gd name="connsiteY88" fmla="*/ 86889 h 1001289"/>
              <a:gd name="connsiteX89" fmla="*/ 1948789 w 2043953"/>
              <a:gd name="connsiteY89" fmla="*/ 74476 h 1001289"/>
              <a:gd name="connsiteX90" fmla="*/ 1957064 w 2043953"/>
              <a:gd name="connsiteY90" fmla="*/ 62064 h 1001289"/>
              <a:gd name="connsiteX91" fmla="*/ 1969477 w 2043953"/>
              <a:gd name="connsiteY91" fmla="*/ 57926 h 1001289"/>
              <a:gd name="connsiteX92" fmla="*/ 1998440 w 2043953"/>
              <a:gd name="connsiteY92" fmla="*/ 45513 h 1001289"/>
              <a:gd name="connsiteX93" fmla="*/ 2006715 w 2043953"/>
              <a:gd name="connsiteY93" fmla="*/ 33101 h 1001289"/>
              <a:gd name="connsiteX94" fmla="*/ 2023265 w 2043953"/>
              <a:gd name="connsiteY94" fmla="*/ 20688 h 1001289"/>
              <a:gd name="connsiteX95" fmla="*/ 2010852 w 2043953"/>
              <a:gd name="connsiteY95" fmla="*/ 33101 h 1001289"/>
              <a:gd name="connsiteX96" fmla="*/ 2043953 w 2043953"/>
              <a:gd name="connsiteY96" fmla="*/ 0 h 100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043953" h="1001289">
                <a:moveTo>
                  <a:pt x="0" y="873025"/>
                </a:moveTo>
                <a:lnTo>
                  <a:pt x="0" y="873025"/>
                </a:lnTo>
                <a:cubicBezTo>
                  <a:pt x="2635" y="884884"/>
                  <a:pt x="5973" y="914121"/>
                  <a:pt x="16550" y="926813"/>
                </a:cubicBezTo>
                <a:cubicBezTo>
                  <a:pt x="19734" y="930633"/>
                  <a:pt x="24419" y="933068"/>
                  <a:pt x="28963" y="935088"/>
                </a:cubicBezTo>
                <a:cubicBezTo>
                  <a:pt x="36934" y="938631"/>
                  <a:pt x="45513" y="940605"/>
                  <a:pt x="53788" y="943363"/>
                </a:cubicBezTo>
                <a:lnTo>
                  <a:pt x="66201" y="947501"/>
                </a:lnTo>
                <a:lnTo>
                  <a:pt x="78614" y="951638"/>
                </a:lnTo>
                <a:cubicBezTo>
                  <a:pt x="151226" y="947605"/>
                  <a:pt x="174806" y="943880"/>
                  <a:pt x="252391" y="951638"/>
                </a:cubicBezTo>
                <a:cubicBezTo>
                  <a:pt x="261070" y="952506"/>
                  <a:pt x="277216" y="959913"/>
                  <a:pt x="277216" y="959913"/>
                </a:cubicBezTo>
                <a:cubicBezTo>
                  <a:pt x="279974" y="962672"/>
                  <a:pt x="282445" y="965752"/>
                  <a:pt x="285491" y="968189"/>
                </a:cubicBezTo>
                <a:cubicBezTo>
                  <a:pt x="289374" y="971296"/>
                  <a:pt x="294797" y="972581"/>
                  <a:pt x="297904" y="976464"/>
                </a:cubicBezTo>
                <a:cubicBezTo>
                  <a:pt x="300629" y="979869"/>
                  <a:pt x="299250" y="985526"/>
                  <a:pt x="302042" y="988876"/>
                </a:cubicBezTo>
                <a:cubicBezTo>
                  <a:pt x="306457" y="994174"/>
                  <a:pt x="313075" y="997151"/>
                  <a:pt x="318592" y="1001289"/>
                </a:cubicBezTo>
                <a:cubicBezTo>
                  <a:pt x="331253" y="998123"/>
                  <a:pt x="338031" y="998400"/>
                  <a:pt x="347555" y="988876"/>
                </a:cubicBezTo>
                <a:cubicBezTo>
                  <a:pt x="351071" y="985360"/>
                  <a:pt x="353072" y="980601"/>
                  <a:pt x="355830" y="976464"/>
                </a:cubicBezTo>
                <a:cubicBezTo>
                  <a:pt x="357209" y="972326"/>
                  <a:pt x="358249" y="968060"/>
                  <a:pt x="359967" y="964051"/>
                </a:cubicBezTo>
                <a:cubicBezTo>
                  <a:pt x="362397" y="958382"/>
                  <a:pt x="366077" y="953276"/>
                  <a:pt x="368243" y="947501"/>
                </a:cubicBezTo>
                <a:cubicBezTo>
                  <a:pt x="370240" y="942177"/>
                  <a:pt x="369837" y="936037"/>
                  <a:pt x="372380" y="930951"/>
                </a:cubicBezTo>
                <a:cubicBezTo>
                  <a:pt x="376828" y="922055"/>
                  <a:pt x="383413" y="914400"/>
                  <a:pt x="388930" y="906125"/>
                </a:cubicBezTo>
                <a:cubicBezTo>
                  <a:pt x="391688" y="901988"/>
                  <a:pt x="393689" y="897229"/>
                  <a:pt x="397205" y="893713"/>
                </a:cubicBezTo>
                <a:cubicBezTo>
                  <a:pt x="407007" y="883911"/>
                  <a:pt x="416272" y="873564"/>
                  <a:pt x="430306" y="868887"/>
                </a:cubicBezTo>
                <a:lnTo>
                  <a:pt x="442719" y="864750"/>
                </a:lnTo>
                <a:lnTo>
                  <a:pt x="479957" y="839924"/>
                </a:lnTo>
                <a:cubicBezTo>
                  <a:pt x="483586" y="837505"/>
                  <a:pt x="488232" y="837166"/>
                  <a:pt x="492369" y="835787"/>
                </a:cubicBezTo>
                <a:cubicBezTo>
                  <a:pt x="512038" y="822675"/>
                  <a:pt x="500067" y="829083"/>
                  <a:pt x="529607" y="819236"/>
                </a:cubicBezTo>
                <a:lnTo>
                  <a:pt x="542020" y="815099"/>
                </a:lnTo>
                <a:cubicBezTo>
                  <a:pt x="549895" y="816674"/>
                  <a:pt x="566635" y="819131"/>
                  <a:pt x="575120" y="823374"/>
                </a:cubicBezTo>
                <a:cubicBezTo>
                  <a:pt x="590531" y="831080"/>
                  <a:pt x="586218" y="832622"/>
                  <a:pt x="599946" y="844062"/>
                </a:cubicBezTo>
                <a:cubicBezTo>
                  <a:pt x="610641" y="852975"/>
                  <a:pt x="612330" y="852328"/>
                  <a:pt x="624771" y="856474"/>
                </a:cubicBezTo>
                <a:cubicBezTo>
                  <a:pt x="628909" y="859233"/>
                  <a:pt x="632213" y="864623"/>
                  <a:pt x="637184" y="864750"/>
                </a:cubicBezTo>
                <a:cubicBezTo>
                  <a:pt x="686837" y="866023"/>
                  <a:pt x="736612" y="864422"/>
                  <a:pt x="786136" y="860612"/>
                </a:cubicBezTo>
                <a:cubicBezTo>
                  <a:pt x="791094" y="860231"/>
                  <a:pt x="794100" y="854561"/>
                  <a:pt x="798548" y="852337"/>
                </a:cubicBezTo>
                <a:cubicBezTo>
                  <a:pt x="802449" y="850386"/>
                  <a:pt x="807148" y="850317"/>
                  <a:pt x="810961" y="848199"/>
                </a:cubicBezTo>
                <a:cubicBezTo>
                  <a:pt x="853637" y="824490"/>
                  <a:pt x="820114" y="836872"/>
                  <a:pt x="848199" y="827512"/>
                </a:cubicBezTo>
                <a:cubicBezTo>
                  <a:pt x="856474" y="821995"/>
                  <a:pt x="864128" y="815409"/>
                  <a:pt x="873024" y="810961"/>
                </a:cubicBezTo>
                <a:cubicBezTo>
                  <a:pt x="878541" y="808203"/>
                  <a:pt x="884286" y="805859"/>
                  <a:pt x="889575" y="802686"/>
                </a:cubicBezTo>
                <a:cubicBezTo>
                  <a:pt x="898103" y="797569"/>
                  <a:pt x="904965" y="789281"/>
                  <a:pt x="914400" y="786136"/>
                </a:cubicBezTo>
                <a:cubicBezTo>
                  <a:pt x="932208" y="780200"/>
                  <a:pt x="922582" y="783056"/>
                  <a:pt x="943363" y="777861"/>
                </a:cubicBezTo>
                <a:cubicBezTo>
                  <a:pt x="965515" y="763094"/>
                  <a:pt x="952256" y="773105"/>
                  <a:pt x="980601" y="744760"/>
                </a:cubicBezTo>
                <a:cubicBezTo>
                  <a:pt x="984739" y="740622"/>
                  <a:pt x="989768" y="737217"/>
                  <a:pt x="993014" y="732348"/>
                </a:cubicBezTo>
                <a:lnTo>
                  <a:pt x="1009564" y="707522"/>
                </a:lnTo>
                <a:cubicBezTo>
                  <a:pt x="1012322" y="703385"/>
                  <a:pt x="1014323" y="698626"/>
                  <a:pt x="1017839" y="695110"/>
                </a:cubicBezTo>
                <a:cubicBezTo>
                  <a:pt x="1046180" y="666768"/>
                  <a:pt x="1032927" y="676775"/>
                  <a:pt x="1055077" y="662009"/>
                </a:cubicBezTo>
                <a:cubicBezTo>
                  <a:pt x="1063352" y="663388"/>
                  <a:pt x="1071763" y="664112"/>
                  <a:pt x="1079902" y="666147"/>
                </a:cubicBezTo>
                <a:cubicBezTo>
                  <a:pt x="1088364" y="668263"/>
                  <a:pt x="1096453" y="671663"/>
                  <a:pt x="1104728" y="674422"/>
                </a:cubicBezTo>
                <a:cubicBezTo>
                  <a:pt x="1108865" y="675801"/>
                  <a:pt x="1112909" y="677502"/>
                  <a:pt x="1117140" y="678560"/>
                </a:cubicBezTo>
                <a:lnTo>
                  <a:pt x="1133690" y="682697"/>
                </a:lnTo>
                <a:cubicBezTo>
                  <a:pt x="1165775" y="704086"/>
                  <a:pt x="1149080" y="696101"/>
                  <a:pt x="1183341" y="707522"/>
                </a:cubicBezTo>
                <a:lnTo>
                  <a:pt x="1195754" y="711660"/>
                </a:lnTo>
                <a:cubicBezTo>
                  <a:pt x="1206787" y="710281"/>
                  <a:pt x="1218909" y="712495"/>
                  <a:pt x="1228854" y="707522"/>
                </a:cubicBezTo>
                <a:cubicBezTo>
                  <a:pt x="1239321" y="702288"/>
                  <a:pt x="1253680" y="682697"/>
                  <a:pt x="1253680" y="682697"/>
                </a:cubicBezTo>
                <a:cubicBezTo>
                  <a:pt x="1255059" y="678559"/>
                  <a:pt x="1255867" y="674185"/>
                  <a:pt x="1257817" y="670284"/>
                </a:cubicBezTo>
                <a:cubicBezTo>
                  <a:pt x="1260504" y="664910"/>
                  <a:pt x="1276163" y="644132"/>
                  <a:pt x="1278505" y="641322"/>
                </a:cubicBezTo>
                <a:cubicBezTo>
                  <a:pt x="1281002" y="638325"/>
                  <a:pt x="1284616" y="636292"/>
                  <a:pt x="1286780" y="633046"/>
                </a:cubicBezTo>
                <a:cubicBezTo>
                  <a:pt x="1290201" y="627914"/>
                  <a:pt x="1291106" y="621234"/>
                  <a:pt x="1295055" y="616496"/>
                </a:cubicBezTo>
                <a:cubicBezTo>
                  <a:pt x="1301225" y="609092"/>
                  <a:pt x="1311408" y="606908"/>
                  <a:pt x="1319881" y="604084"/>
                </a:cubicBezTo>
                <a:cubicBezTo>
                  <a:pt x="1335188" y="588775"/>
                  <a:pt x="1324911" y="597971"/>
                  <a:pt x="1352981" y="579258"/>
                </a:cubicBezTo>
                <a:cubicBezTo>
                  <a:pt x="1369022" y="568564"/>
                  <a:pt x="1360677" y="572555"/>
                  <a:pt x="1377806" y="566846"/>
                </a:cubicBezTo>
                <a:cubicBezTo>
                  <a:pt x="1381944" y="562708"/>
                  <a:pt x="1385600" y="558026"/>
                  <a:pt x="1390219" y="554433"/>
                </a:cubicBezTo>
                <a:cubicBezTo>
                  <a:pt x="1398069" y="548327"/>
                  <a:pt x="1415044" y="537883"/>
                  <a:pt x="1415044" y="537883"/>
                </a:cubicBezTo>
                <a:cubicBezTo>
                  <a:pt x="1417802" y="532366"/>
                  <a:pt x="1419897" y="526464"/>
                  <a:pt x="1423319" y="521332"/>
                </a:cubicBezTo>
                <a:cubicBezTo>
                  <a:pt x="1428034" y="514259"/>
                  <a:pt x="1437370" y="509207"/>
                  <a:pt x="1444007" y="504782"/>
                </a:cubicBezTo>
                <a:cubicBezTo>
                  <a:pt x="1447764" y="499147"/>
                  <a:pt x="1454008" y="488023"/>
                  <a:pt x="1460557" y="484094"/>
                </a:cubicBezTo>
                <a:cubicBezTo>
                  <a:pt x="1464297" y="481850"/>
                  <a:pt x="1468832" y="481336"/>
                  <a:pt x="1472970" y="479957"/>
                </a:cubicBezTo>
                <a:lnTo>
                  <a:pt x="1506071" y="446856"/>
                </a:lnTo>
                <a:cubicBezTo>
                  <a:pt x="1509587" y="443340"/>
                  <a:pt x="1514346" y="441339"/>
                  <a:pt x="1518483" y="438581"/>
                </a:cubicBezTo>
                <a:cubicBezTo>
                  <a:pt x="1521241" y="433064"/>
                  <a:pt x="1524467" y="427758"/>
                  <a:pt x="1526758" y="422031"/>
                </a:cubicBezTo>
                <a:cubicBezTo>
                  <a:pt x="1539436" y="390336"/>
                  <a:pt x="1527447" y="404791"/>
                  <a:pt x="1543309" y="388931"/>
                </a:cubicBezTo>
                <a:cubicBezTo>
                  <a:pt x="1556622" y="348987"/>
                  <a:pt x="1535277" y="411078"/>
                  <a:pt x="1555721" y="359968"/>
                </a:cubicBezTo>
                <a:cubicBezTo>
                  <a:pt x="1558961" y="351869"/>
                  <a:pt x="1561238" y="343417"/>
                  <a:pt x="1563996" y="335142"/>
                </a:cubicBezTo>
                <a:cubicBezTo>
                  <a:pt x="1567496" y="324642"/>
                  <a:pt x="1574493" y="315260"/>
                  <a:pt x="1580547" y="306179"/>
                </a:cubicBezTo>
                <a:cubicBezTo>
                  <a:pt x="1588132" y="283423"/>
                  <a:pt x="1580127" y="303811"/>
                  <a:pt x="1592959" y="281354"/>
                </a:cubicBezTo>
                <a:cubicBezTo>
                  <a:pt x="1596019" y="275999"/>
                  <a:pt x="1597220" y="269487"/>
                  <a:pt x="1601234" y="264804"/>
                </a:cubicBezTo>
                <a:cubicBezTo>
                  <a:pt x="1605722" y="259568"/>
                  <a:pt x="1612909" y="257267"/>
                  <a:pt x="1617785" y="252391"/>
                </a:cubicBezTo>
                <a:cubicBezTo>
                  <a:pt x="1645375" y="224802"/>
                  <a:pt x="1605365" y="253778"/>
                  <a:pt x="1638472" y="231703"/>
                </a:cubicBezTo>
                <a:cubicBezTo>
                  <a:pt x="1641230" y="227566"/>
                  <a:pt x="1643641" y="223174"/>
                  <a:pt x="1646747" y="219291"/>
                </a:cubicBezTo>
                <a:cubicBezTo>
                  <a:pt x="1651877" y="212879"/>
                  <a:pt x="1660269" y="206324"/>
                  <a:pt x="1667435" y="202741"/>
                </a:cubicBezTo>
                <a:cubicBezTo>
                  <a:pt x="1671336" y="200790"/>
                  <a:pt x="1675710" y="199982"/>
                  <a:pt x="1679848" y="198603"/>
                </a:cubicBezTo>
                <a:cubicBezTo>
                  <a:pt x="1683986" y="194465"/>
                  <a:pt x="1687499" y="189591"/>
                  <a:pt x="1692261" y="186190"/>
                </a:cubicBezTo>
                <a:cubicBezTo>
                  <a:pt x="1702969" y="178542"/>
                  <a:pt x="1709849" y="178043"/>
                  <a:pt x="1721223" y="173778"/>
                </a:cubicBezTo>
                <a:cubicBezTo>
                  <a:pt x="1728177" y="171170"/>
                  <a:pt x="1735015" y="168261"/>
                  <a:pt x="1741911" y="165503"/>
                </a:cubicBezTo>
                <a:cubicBezTo>
                  <a:pt x="1746049" y="161365"/>
                  <a:pt x="1749455" y="156336"/>
                  <a:pt x="1754324" y="153090"/>
                </a:cubicBezTo>
                <a:cubicBezTo>
                  <a:pt x="1757953" y="150671"/>
                  <a:pt x="1762836" y="150903"/>
                  <a:pt x="1766737" y="148952"/>
                </a:cubicBezTo>
                <a:cubicBezTo>
                  <a:pt x="1806073" y="129283"/>
                  <a:pt x="1739934" y="153748"/>
                  <a:pt x="1803975" y="132402"/>
                </a:cubicBezTo>
                <a:lnTo>
                  <a:pt x="1828800" y="124127"/>
                </a:lnTo>
                <a:cubicBezTo>
                  <a:pt x="1835846" y="121778"/>
                  <a:pt x="1842323" y="117806"/>
                  <a:pt x="1849488" y="115852"/>
                </a:cubicBezTo>
                <a:cubicBezTo>
                  <a:pt x="1857582" y="113645"/>
                  <a:pt x="1866059" y="113215"/>
                  <a:pt x="1874313" y="111714"/>
                </a:cubicBezTo>
                <a:cubicBezTo>
                  <a:pt x="1881232" y="110456"/>
                  <a:pt x="1888105" y="108956"/>
                  <a:pt x="1895001" y="107577"/>
                </a:cubicBezTo>
                <a:cubicBezTo>
                  <a:pt x="1923455" y="88608"/>
                  <a:pt x="1910391" y="94172"/>
                  <a:pt x="1932239" y="86889"/>
                </a:cubicBezTo>
                <a:cubicBezTo>
                  <a:pt x="1937756" y="82751"/>
                  <a:pt x="1943913" y="79352"/>
                  <a:pt x="1948789" y="74476"/>
                </a:cubicBezTo>
                <a:cubicBezTo>
                  <a:pt x="1952305" y="70960"/>
                  <a:pt x="1953181" y="65170"/>
                  <a:pt x="1957064" y="62064"/>
                </a:cubicBezTo>
                <a:cubicBezTo>
                  <a:pt x="1960470" y="59339"/>
                  <a:pt x="1965576" y="59877"/>
                  <a:pt x="1969477" y="57926"/>
                </a:cubicBezTo>
                <a:cubicBezTo>
                  <a:pt x="1998051" y="43639"/>
                  <a:pt x="1963996" y="54125"/>
                  <a:pt x="1998440" y="45513"/>
                </a:cubicBezTo>
                <a:cubicBezTo>
                  <a:pt x="2001198" y="41376"/>
                  <a:pt x="2002832" y="36207"/>
                  <a:pt x="2006715" y="33101"/>
                </a:cubicBezTo>
                <a:cubicBezTo>
                  <a:pt x="2028017" y="16060"/>
                  <a:pt x="2012961" y="41298"/>
                  <a:pt x="2023265" y="20688"/>
                </a:cubicBezTo>
                <a:lnTo>
                  <a:pt x="2010852" y="33101"/>
                </a:lnTo>
                <a:lnTo>
                  <a:pt x="2043953" y="0"/>
                </a:ln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842230" y="3653462"/>
            <a:ext cx="1944651" cy="364105"/>
          </a:xfrm>
          <a:custGeom>
            <a:avLst/>
            <a:gdLst>
              <a:gd name="connsiteX0" fmla="*/ 1915689 w 1944651"/>
              <a:gd name="connsiteY0" fmla="*/ 0 h 364105"/>
              <a:gd name="connsiteX1" fmla="*/ 1915689 w 1944651"/>
              <a:gd name="connsiteY1" fmla="*/ 0 h 364105"/>
              <a:gd name="connsiteX2" fmla="*/ 1928101 w 1944651"/>
              <a:gd name="connsiteY2" fmla="*/ 74476 h 364105"/>
              <a:gd name="connsiteX3" fmla="*/ 1936376 w 1944651"/>
              <a:gd name="connsiteY3" fmla="*/ 82752 h 364105"/>
              <a:gd name="connsiteX4" fmla="*/ 1944651 w 1944651"/>
              <a:gd name="connsiteY4" fmla="*/ 119990 h 364105"/>
              <a:gd name="connsiteX5" fmla="*/ 1940514 w 1944651"/>
              <a:gd name="connsiteY5" fmla="*/ 148952 h 364105"/>
              <a:gd name="connsiteX6" fmla="*/ 1915689 w 1944651"/>
              <a:gd name="connsiteY6" fmla="*/ 140677 h 364105"/>
              <a:gd name="connsiteX7" fmla="*/ 1890863 w 1944651"/>
              <a:gd name="connsiteY7" fmla="*/ 128265 h 364105"/>
              <a:gd name="connsiteX8" fmla="*/ 1791562 w 1944651"/>
              <a:gd name="connsiteY8" fmla="*/ 132402 h 364105"/>
              <a:gd name="connsiteX9" fmla="*/ 1766737 w 1944651"/>
              <a:gd name="connsiteY9" fmla="*/ 153090 h 364105"/>
              <a:gd name="connsiteX10" fmla="*/ 1750186 w 1944651"/>
              <a:gd name="connsiteY10" fmla="*/ 157228 h 364105"/>
              <a:gd name="connsiteX11" fmla="*/ 1737774 w 1944651"/>
              <a:gd name="connsiteY11" fmla="*/ 161365 h 364105"/>
              <a:gd name="connsiteX12" fmla="*/ 1725361 w 1944651"/>
              <a:gd name="connsiteY12" fmla="*/ 169640 h 364105"/>
              <a:gd name="connsiteX13" fmla="*/ 1700536 w 1944651"/>
              <a:gd name="connsiteY13" fmla="*/ 177915 h 364105"/>
              <a:gd name="connsiteX14" fmla="*/ 1688123 w 1944651"/>
              <a:gd name="connsiteY14" fmla="*/ 182053 h 364105"/>
              <a:gd name="connsiteX15" fmla="*/ 1675710 w 1944651"/>
              <a:gd name="connsiteY15" fmla="*/ 190328 h 364105"/>
              <a:gd name="connsiteX16" fmla="*/ 1659160 w 1944651"/>
              <a:gd name="connsiteY16" fmla="*/ 198603 h 364105"/>
              <a:gd name="connsiteX17" fmla="*/ 1634335 w 1944651"/>
              <a:gd name="connsiteY17" fmla="*/ 215153 h 364105"/>
              <a:gd name="connsiteX18" fmla="*/ 1621922 w 1944651"/>
              <a:gd name="connsiteY18" fmla="*/ 223428 h 364105"/>
              <a:gd name="connsiteX19" fmla="*/ 1613647 w 1944651"/>
              <a:gd name="connsiteY19" fmla="*/ 231704 h 364105"/>
              <a:gd name="connsiteX20" fmla="*/ 1588822 w 1944651"/>
              <a:gd name="connsiteY20" fmla="*/ 248254 h 364105"/>
              <a:gd name="connsiteX21" fmla="*/ 1563996 w 1944651"/>
              <a:gd name="connsiteY21" fmla="*/ 268942 h 364105"/>
              <a:gd name="connsiteX22" fmla="*/ 1547446 w 1944651"/>
              <a:gd name="connsiteY22" fmla="*/ 277217 h 364105"/>
              <a:gd name="connsiteX23" fmla="*/ 1518483 w 1944651"/>
              <a:gd name="connsiteY23" fmla="*/ 289629 h 364105"/>
              <a:gd name="connsiteX24" fmla="*/ 1481245 w 1944651"/>
              <a:gd name="connsiteY24" fmla="*/ 285492 h 364105"/>
              <a:gd name="connsiteX25" fmla="*/ 1448145 w 1944651"/>
              <a:gd name="connsiteY25" fmla="*/ 281354 h 364105"/>
              <a:gd name="connsiteX26" fmla="*/ 1406769 w 1944651"/>
              <a:gd name="connsiteY26" fmla="*/ 277217 h 364105"/>
              <a:gd name="connsiteX27" fmla="*/ 1386081 w 1944651"/>
              <a:gd name="connsiteY27" fmla="*/ 273079 h 364105"/>
              <a:gd name="connsiteX28" fmla="*/ 1361256 w 1944651"/>
              <a:gd name="connsiteY28" fmla="*/ 264804 h 364105"/>
              <a:gd name="connsiteX29" fmla="*/ 1336431 w 1944651"/>
              <a:gd name="connsiteY29" fmla="*/ 260667 h 364105"/>
              <a:gd name="connsiteX30" fmla="*/ 1311605 w 1944651"/>
              <a:gd name="connsiteY30" fmla="*/ 252391 h 364105"/>
              <a:gd name="connsiteX31" fmla="*/ 1282642 w 1944651"/>
              <a:gd name="connsiteY31" fmla="*/ 244116 h 364105"/>
              <a:gd name="connsiteX32" fmla="*/ 1212304 w 1944651"/>
              <a:gd name="connsiteY32" fmla="*/ 248254 h 364105"/>
              <a:gd name="connsiteX33" fmla="*/ 1195754 w 1944651"/>
              <a:gd name="connsiteY33" fmla="*/ 252391 h 364105"/>
              <a:gd name="connsiteX34" fmla="*/ 1166791 w 1944651"/>
              <a:gd name="connsiteY34" fmla="*/ 260667 h 364105"/>
              <a:gd name="connsiteX35" fmla="*/ 1133690 w 1944651"/>
              <a:gd name="connsiteY35" fmla="*/ 268942 h 364105"/>
              <a:gd name="connsiteX36" fmla="*/ 1121278 w 1944651"/>
              <a:gd name="connsiteY36" fmla="*/ 273079 h 364105"/>
              <a:gd name="connsiteX37" fmla="*/ 1104727 w 1944651"/>
              <a:gd name="connsiteY37" fmla="*/ 281354 h 364105"/>
              <a:gd name="connsiteX38" fmla="*/ 1042664 w 1944651"/>
              <a:gd name="connsiteY38" fmla="*/ 285492 h 364105"/>
              <a:gd name="connsiteX39" fmla="*/ 1017839 w 1944651"/>
              <a:gd name="connsiteY39" fmla="*/ 302042 h 364105"/>
              <a:gd name="connsiteX40" fmla="*/ 993013 w 1944651"/>
              <a:gd name="connsiteY40" fmla="*/ 310317 h 364105"/>
              <a:gd name="connsiteX41" fmla="*/ 980601 w 1944651"/>
              <a:gd name="connsiteY41" fmla="*/ 318592 h 364105"/>
              <a:gd name="connsiteX42" fmla="*/ 889575 w 1944651"/>
              <a:gd name="connsiteY42" fmla="*/ 318592 h 364105"/>
              <a:gd name="connsiteX43" fmla="*/ 877162 w 1944651"/>
              <a:gd name="connsiteY43" fmla="*/ 314455 h 364105"/>
              <a:gd name="connsiteX44" fmla="*/ 852337 w 1944651"/>
              <a:gd name="connsiteY44" fmla="*/ 297905 h 364105"/>
              <a:gd name="connsiteX45" fmla="*/ 670284 w 1944651"/>
              <a:gd name="connsiteY45" fmla="*/ 293767 h 364105"/>
              <a:gd name="connsiteX46" fmla="*/ 608221 w 1944651"/>
              <a:gd name="connsiteY46" fmla="*/ 302042 h 364105"/>
              <a:gd name="connsiteX47" fmla="*/ 562708 w 1944651"/>
              <a:gd name="connsiteY47" fmla="*/ 310317 h 364105"/>
              <a:gd name="connsiteX48" fmla="*/ 471681 w 1944651"/>
              <a:gd name="connsiteY48" fmla="*/ 322730 h 364105"/>
              <a:gd name="connsiteX49" fmla="*/ 450994 w 1944651"/>
              <a:gd name="connsiteY49" fmla="*/ 326867 h 364105"/>
              <a:gd name="connsiteX50" fmla="*/ 417893 w 1944651"/>
              <a:gd name="connsiteY50" fmla="*/ 331005 h 364105"/>
              <a:gd name="connsiteX51" fmla="*/ 401343 w 1944651"/>
              <a:gd name="connsiteY51" fmla="*/ 335143 h 364105"/>
              <a:gd name="connsiteX52" fmla="*/ 239978 w 1944651"/>
              <a:gd name="connsiteY52" fmla="*/ 331005 h 364105"/>
              <a:gd name="connsiteX53" fmla="*/ 223428 w 1944651"/>
              <a:gd name="connsiteY53" fmla="*/ 326867 h 364105"/>
              <a:gd name="connsiteX54" fmla="*/ 211015 w 1944651"/>
              <a:gd name="connsiteY54" fmla="*/ 314455 h 364105"/>
              <a:gd name="connsiteX55" fmla="*/ 198603 w 1944651"/>
              <a:gd name="connsiteY55" fmla="*/ 310317 h 364105"/>
              <a:gd name="connsiteX56" fmla="*/ 186190 w 1944651"/>
              <a:gd name="connsiteY56" fmla="*/ 302042 h 364105"/>
              <a:gd name="connsiteX57" fmla="*/ 78613 w 1944651"/>
              <a:gd name="connsiteY57" fmla="*/ 306180 h 364105"/>
              <a:gd name="connsiteX58" fmla="*/ 74476 w 1944651"/>
              <a:gd name="connsiteY58" fmla="*/ 318592 h 364105"/>
              <a:gd name="connsiteX59" fmla="*/ 62063 w 1944651"/>
              <a:gd name="connsiteY59" fmla="*/ 335143 h 364105"/>
              <a:gd name="connsiteX60" fmla="*/ 33100 w 1944651"/>
              <a:gd name="connsiteY60" fmla="*/ 359968 h 364105"/>
              <a:gd name="connsiteX61" fmla="*/ 16550 w 1944651"/>
              <a:gd name="connsiteY61" fmla="*/ 364105 h 364105"/>
              <a:gd name="connsiteX62" fmla="*/ 0 w 1944651"/>
              <a:gd name="connsiteY62" fmla="*/ 359968 h 364105"/>
              <a:gd name="connsiteX63" fmla="*/ 0 w 1944651"/>
              <a:gd name="connsiteY63" fmla="*/ 359968 h 3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944651" h="364105">
                <a:moveTo>
                  <a:pt x="1915689" y="0"/>
                </a:moveTo>
                <a:lnTo>
                  <a:pt x="1915689" y="0"/>
                </a:lnTo>
                <a:cubicBezTo>
                  <a:pt x="1917982" y="29819"/>
                  <a:pt x="1914144" y="50051"/>
                  <a:pt x="1928101" y="74476"/>
                </a:cubicBezTo>
                <a:cubicBezTo>
                  <a:pt x="1930036" y="77863"/>
                  <a:pt x="1933618" y="79993"/>
                  <a:pt x="1936376" y="82752"/>
                </a:cubicBezTo>
                <a:cubicBezTo>
                  <a:pt x="1940644" y="95554"/>
                  <a:pt x="1944651" y="105421"/>
                  <a:pt x="1944651" y="119990"/>
                </a:cubicBezTo>
                <a:cubicBezTo>
                  <a:pt x="1944651" y="129742"/>
                  <a:pt x="1941893" y="139298"/>
                  <a:pt x="1940514" y="148952"/>
                </a:cubicBezTo>
                <a:cubicBezTo>
                  <a:pt x="1932239" y="146194"/>
                  <a:pt x="1921857" y="146844"/>
                  <a:pt x="1915689" y="140677"/>
                </a:cubicBezTo>
                <a:cubicBezTo>
                  <a:pt x="1903392" y="128381"/>
                  <a:pt x="1911198" y="133348"/>
                  <a:pt x="1890863" y="128265"/>
                </a:cubicBezTo>
                <a:cubicBezTo>
                  <a:pt x="1857763" y="129644"/>
                  <a:pt x="1824488" y="128744"/>
                  <a:pt x="1791562" y="132402"/>
                </a:cubicBezTo>
                <a:cubicBezTo>
                  <a:pt x="1782531" y="133405"/>
                  <a:pt x="1772956" y="149536"/>
                  <a:pt x="1766737" y="153090"/>
                </a:cubicBezTo>
                <a:cubicBezTo>
                  <a:pt x="1761800" y="155912"/>
                  <a:pt x="1755654" y="155666"/>
                  <a:pt x="1750186" y="157228"/>
                </a:cubicBezTo>
                <a:cubicBezTo>
                  <a:pt x="1745993" y="158426"/>
                  <a:pt x="1741911" y="159986"/>
                  <a:pt x="1737774" y="161365"/>
                </a:cubicBezTo>
                <a:cubicBezTo>
                  <a:pt x="1733636" y="164123"/>
                  <a:pt x="1729905" y="167620"/>
                  <a:pt x="1725361" y="169640"/>
                </a:cubicBezTo>
                <a:cubicBezTo>
                  <a:pt x="1717390" y="173183"/>
                  <a:pt x="1708811" y="175157"/>
                  <a:pt x="1700536" y="177915"/>
                </a:cubicBezTo>
                <a:lnTo>
                  <a:pt x="1688123" y="182053"/>
                </a:lnTo>
                <a:cubicBezTo>
                  <a:pt x="1683405" y="183626"/>
                  <a:pt x="1680028" y="187861"/>
                  <a:pt x="1675710" y="190328"/>
                </a:cubicBezTo>
                <a:cubicBezTo>
                  <a:pt x="1670355" y="193388"/>
                  <a:pt x="1664449" y="195430"/>
                  <a:pt x="1659160" y="198603"/>
                </a:cubicBezTo>
                <a:cubicBezTo>
                  <a:pt x="1650632" y="203720"/>
                  <a:pt x="1642610" y="209636"/>
                  <a:pt x="1634335" y="215153"/>
                </a:cubicBezTo>
                <a:lnTo>
                  <a:pt x="1621922" y="223428"/>
                </a:lnTo>
                <a:cubicBezTo>
                  <a:pt x="1618676" y="225592"/>
                  <a:pt x="1616768" y="229363"/>
                  <a:pt x="1613647" y="231704"/>
                </a:cubicBezTo>
                <a:cubicBezTo>
                  <a:pt x="1605691" y="237671"/>
                  <a:pt x="1595855" y="241222"/>
                  <a:pt x="1588822" y="248254"/>
                </a:cubicBezTo>
                <a:cubicBezTo>
                  <a:pt x="1579381" y="257694"/>
                  <a:pt x="1577107" y="260748"/>
                  <a:pt x="1563996" y="268942"/>
                </a:cubicBezTo>
                <a:cubicBezTo>
                  <a:pt x="1558766" y="272211"/>
                  <a:pt x="1552801" y="274157"/>
                  <a:pt x="1547446" y="277217"/>
                </a:cubicBezTo>
                <a:cubicBezTo>
                  <a:pt x="1525223" y="289916"/>
                  <a:pt x="1545665" y="282834"/>
                  <a:pt x="1518483" y="289629"/>
                </a:cubicBezTo>
                <a:lnTo>
                  <a:pt x="1481245" y="285492"/>
                </a:lnTo>
                <a:lnTo>
                  <a:pt x="1448145" y="281354"/>
                </a:lnTo>
                <a:cubicBezTo>
                  <a:pt x="1434369" y="279823"/>
                  <a:pt x="1420561" y="278596"/>
                  <a:pt x="1406769" y="277217"/>
                </a:cubicBezTo>
                <a:cubicBezTo>
                  <a:pt x="1399873" y="275838"/>
                  <a:pt x="1392866" y="274929"/>
                  <a:pt x="1386081" y="273079"/>
                </a:cubicBezTo>
                <a:cubicBezTo>
                  <a:pt x="1377666" y="270784"/>
                  <a:pt x="1369860" y="266238"/>
                  <a:pt x="1361256" y="264804"/>
                </a:cubicBezTo>
                <a:lnTo>
                  <a:pt x="1336431" y="260667"/>
                </a:lnTo>
                <a:cubicBezTo>
                  <a:pt x="1328156" y="257908"/>
                  <a:pt x="1320068" y="254506"/>
                  <a:pt x="1311605" y="252391"/>
                </a:cubicBezTo>
                <a:cubicBezTo>
                  <a:pt x="1290824" y="247196"/>
                  <a:pt x="1300450" y="250052"/>
                  <a:pt x="1282642" y="244116"/>
                </a:cubicBezTo>
                <a:cubicBezTo>
                  <a:pt x="1259196" y="245495"/>
                  <a:pt x="1235685" y="246027"/>
                  <a:pt x="1212304" y="248254"/>
                </a:cubicBezTo>
                <a:cubicBezTo>
                  <a:pt x="1206643" y="248793"/>
                  <a:pt x="1201240" y="250895"/>
                  <a:pt x="1195754" y="252391"/>
                </a:cubicBezTo>
                <a:cubicBezTo>
                  <a:pt x="1186067" y="255033"/>
                  <a:pt x="1176493" y="258080"/>
                  <a:pt x="1166791" y="260667"/>
                </a:cubicBezTo>
                <a:cubicBezTo>
                  <a:pt x="1155802" y="263598"/>
                  <a:pt x="1144480" y="265346"/>
                  <a:pt x="1133690" y="268942"/>
                </a:cubicBezTo>
                <a:cubicBezTo>
                  <a:pt x="1129553" y="270321"/>
                  <a:pt x="1125287" y="271361"/>
                  <a:pt x="1121278" y="273079"/>
                </a:cubicBezTo>
                <a:cubicBezTo>
                  <a:pt x="1115609" y="275509"/>
                  <a:pt x="1110820" y="280392"/>
                  <a:pt x="1104727" y="281354"/>
                </a:cubicBezTo>
                <a:cubicBezTo>
                  <a:pt x="1084247" y="284588"/>
                  <a:pt x="1063352" y="284113"/>
                  <a:pt x="1042664" y="285492"/>
                </a:cubicBezTo>
                <a:cubicBezTo>
                  <a:pt x="1034389" y="291009"/>
                  <a:pt x="1027274" y="298897"/>
                  <a:pt x="1017839" y="302042"/>
                </a:cubicBezTo>
                <a:lnTo>
                  <a:pt x="993013" y="310317"/>
                </a:lnTo>
                <a:cubicBezTo>
                  <a:pt x="988876" y="313075"/>
                  <a:pt x="985257" y="316846"/>
                  <a:pt x="980601" y="318592"/>
                </a:cubicBezTo>
                <a:cubicBezTo>
                  <a:pt x="954517" y="328374"/>
                  <a:pt x="908041" y="319678"/>
                  <a:pt x="889575" y="318592"/>
                </a:cubicBezTo>
                <a:cubicBezTo>
                  <a:pt x="885437" y="317213"/>
                  <a:pt x="880791" y="316874"/>
                  <a:pt x="877162" y="314455"/>
                </a:cubicBezTo>
                <a:cubicBezTo>
                  <a:pt x="846167" y="293793"/>
                  <a:pt x="881851" y="307742"/>
                  <a:pt x="852337" y="297905"/>
                </a:cubicBezTo>
                <a:cubicBezTo>
                  <a:pt x="793201" y="258478"/>
                  <a:pt x="841038" y="286936"/>
                  <a:pt x="670284" y="293767"/>
                </a:cubicBezTo>
                <a:cubicBezTo>
                  <a:pt x="650302" y="294566"/>
                  <a:pt x="628173" y="298717"/>
                  <a:pt x="608221" y="302042"/>
                </a:cubicBezTo>
                <a:cubicBezTo>
                  <a:pt x="582507" y="310614"/>
                  <a:pt x="607153" y="303300"/>
                  <a:pt x="562708" y="310317"/>
                </a:cubicBezTo>
                <a:cubicBezTo>
                  <a:pt x="480589" y="323282"/>
                  <a:pt x="553906" y="315254"/>
                  <a:pt x="471681" y="322730"/>
                </a:cubicBezTo>
                <a:cubicBezTo>
                  <a:pt x="464785" y="324109"/>
                  <a:pt x="457944" y="325798"/>
                  <a:pt x="450994" y="326867"/>
                </a:cubicBezTo>
                <a:cubicBezTo>
                  <a:pt x="440004" y="328558"/>
                  <a:pt x="428861" y="329177"/>
                  <a:pt x="417893" y="331005"/>
                </a:cubicBezTo>
                <a:cubicBezTo>
                  <a:pt x="412284" y="331940"/>
                  <a:pt x="406860" y="333764"/>
                  <a:pt x="401343" y="335143"/>
                </a:cubicBezTo>
                <a:cubicBezTo>
                  <a:pt x="347555" y="333764"/>
                  <a:pt x="293726" y="333505"/>
                  <a:pt x="239978" y="331005"/>
                </a:cubicBezTo>
                <a:cubicBezTo>
                  <a:pt x="234298" y="330741"/>
                  <a:pt x="228365" y="329688"/>
                  <a:pt x="223428" y="326867"/>
                </a:cubicBezTo>
                <a:cubicBezTo>
                  <a:pt x="218348" y="323964"/>
                  <a:pt x="215884" y="317701"/>
                  <a:pt x="211015" y="314455"/>
                </a:cubicBezTo>
                <a:cubicBezTo>
                  <a:pt x="207386" y="312036"/>
                  <a:pt x="202504" y="312267"/>
                  <a:pt x="198603" y="310317"/>
                </a:cubicBezTo>
                <a:cubicBezTo>
                  <a:pt x="194155" y="308093"/>
                  <a:pt x="190328" y="304800"/>
                  <a:pt x="186190" y="302042"/>
                </a:cubicBezTo>
                <a:cubicBezTo>
                  <a:pt x="150331" y="303421"/>
                  <a:pt x="114111" y="300921"/>
                  <a:pt x="78613" y="306180"/>
                </a:cubicBezTo>
                <a:cubicBezTo>
                  <a:pt x="74299" y="306819"/>
                  <a:pt x="76640" y="314805"/>
                  <a:pt x="74476" y="318592"/>
                </a:cubicBezTo>
                <a:cubicBezTo>
                  <a:pt x="71055" y="324580"/>
                  <a:pt x="66604" y="329953"/>
                  <a:pt x="62063" y="335143"/>
                </a:cubicBezTo>
                <a:cubicBezTo>
                  <a:pt x="55896" y="342191"/>
                  <a:pt x="43145" y="355663"/>
                  <a:pt x="33100" y="359968"/>
                </a:cubicBezTo>
                <a:cubicBezTo>
                  <a:pt x="27873" y="362208"/>
                  <a:pt x="22067" y="362726"/>
                  <a:pt x="16550" y="364105"/>
                </a:cubicBezTo>
                <a:lnTo>
                  <a:pt x="0" y="359968"/>
                </a:lnTo>
                <a:lnTo>
                  <a:pt x="0" y="359968"/>
                </a:ln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753781" y="2788713"/>
            <a:ext cx="1928101" cy="910263"/>
          </a:xfrm>
          <a:custGeom>
            <a:avLst/>
            <a:gdLst>
              <a:gd name="connsiteX0" fmla="*/ 0 w 1928101"/>
              <a:gd name="connsiteY0" fmla="*/ 910263 h 910263"/>
              <a:gd name="connsiteX1" fmla="*/ 0 w 1928101"/>
              <a:gd name="connsiteY1" fmla="*/ 910263 h 910263"/>
              <a:gd name="connsiteX2" fmla="*/ 37238 w 1928101"/>
              <a:gd name="connsiteY2" fmla="*/ 901987 h 910263"/>
              <a:gd name="connsiteX3" fmla="*/ 53788 w 1928101"/>
              <a:gd name="connsiteY3" fmla="*/ 881300 h 910263"/>
              <a:gd name="connsiteX4" fmla="*/ 66201 w 1928101"/>
              <a:gd name="connsiteY4" fmla="*/ 868887 h 910263"/>
              <a:gd name="connsiteX5" fmla="*/ 70338 w 1928101"/>
              <a:gd name="connsiteY5" fmla="*/ 856474 h 910263"/>
              <a:gd name="connsiteX6" fmla="*/ 74476 w 1928101"/>
              <a:gd name="connsiteY6" fmla="*/ 819236 h 910263"/>
              <a:gd name="connsiteX7" fmla="*/ 82751 w 1928101"/>
              <a:gd name="connsiteY7" fmla="*/ 806824 h 910263"/>
              <a:gd name="connsiteX8" fmla="*/ 115852 w 1928101"/>
              <a:gd name="connsiteY8" fmla="*/ 802686 h 910263"/>
              <a:gd name="connsiteX9" fmla="*/ 182052 w 1928101"/>
              <a:gd name="connsiteY9" fmla="*/ 806824 h 910263"/>
              <a:gd name="connsiteX10" fmla="*/ 206878 w 1928101"/>
              <a:gd name="connsiteY10" fmla="*/ 819236 h 910263"/>
              <a:gd name="connsiteX11" fmla="*/ 223428 w 1928101"/>
              <a:gd name="connsiteY11" fmla="*/ 823374 h 910263"/>
              <a:gd name="connsiteX12" fmla="*/ 235841 w 1928101"/>
              <a:gd name="connsiteY12" fmla="*/ 831649 h 910263"/>
              <a:gd name="connsiteX13" fmla="*/ 372380 w 1928101"/>
              <a:gd name="connsiteY13" fmla="*/ 827511 h 910263"/>
              <a:gd name="connsiteX14" fmla="*/ 542020 w 1928101"/>
              <a:gd name="connsiteY14" fmla="*/ 831649 h 910263"/>
              <a:gd name="connsiteX15" fmla="*/ 554433 w 1928101"/>
              <a:gd name="connsiteY15" fmla="*/ 835787 h 910263"/>
              <a:gd name="connsiteX16" fmla="*/ 653734 w 1928101"/>
              <a:gd name="connsiteY16" fmla="*/ 823374 h 910263"/>
              <a:gd name="connsiteX17" fmla="*/ 690972 w 1928101"/>
              <a:gd name="connsiteY17" fmla="*/ 806824 h 910263"/>
              <a:gd name="connsiteX18" fmla="*/ 703385 w 1928101"/>
              <a:gd name="connsiteY18" fmla="*/ 802686 h 910263"/>
              <a:gd name="connsiteX19" fmla="*/ 715797 w 1928101"/>
              <a:gd name="connsiteY19" fmla="*/ 798549 h 910263"/>
              <a:gd name="connsiteX20" fmla="*/ 740623 w 1928101"/>
              <a:gd name="connsiteY20" fmla="*/ 786136 h 910263"/>
              <a:gd name="connsiteX21" fmla="*/ 777861 w 1928101"/>
              <a:gd name="connsiteY21" fmla="*/ 773723 h 910263"/>
              <a:gd name="connsiteX22" fmla="*/ 790273 w 1928101"/>
              <a:gd name="connsiteY22" fmla="*/ 765448 h 910263"/>
              <a:gd name="connsiteX23" fmla="*/ 810961 w 1928101"/>
              <a:gd name="connsiteY23" fmla="*/ 761311 h 910263"/>
              <a:gd name="connsiteX24" fmla="*/ 827511 w 1928101"/>
              <a:gd name="connsiteY24" fmla="*/ 757173 h 910263"/>
              <a:gd name="connsiteX25" fmla="*/ 877162 w 1928101"/>
              <a:gd name="connsiteY25" fmla="*/ 744760 h 910263"/>
              <a:gd name="connsiteX26" fmla="*/ 972326 w 1928101"/>
              <a:gd name="connsiteY26" fmla="*/ 740623 h 910263"/>
              <a:gd name="connsiteX27" fmla="*/ 1005426 w 1928101"/>
              <a:gd name="connsiteY27" fmla="*/ 732348 h 910263"/>
              <a:gd name="connsiteX28" fmla="*/ 1030252 w 1928101"/>
              <a:gd name="connsiteY28" fmla="*/ 724073 h 910263"/>
              <a:gd name="connsiteX29" fmla="*/ 1059214 w 1928101"/>
              <a:gd name="connsiteY29" fmla="*/ 715797 h 910263"/>
              <a:gd name="connsiteX30" fmla="*/ 1092315 w 1928101"/>
              <a:gd name="connsiteY30" fmla="*/ 699247 h 910263"/>
              <a:gd name="connsiteX31" fmla="*/ 1121278 w 1928101"/>
              <a:gd name="connsiteY31" fmla="*/ 686835 h 910263"/>
              <a:gd name="connsiteX32" fmla="*/ 1146103 w 1928101"/>
              <a:gd name="connsiteY32" fmla="*/ 678559 h 910263"/>
              <a:gd name="connsiteX33" fmla="*/ 1162653 w 1928101"/>
              <a:gd name="connsiteY33" fmla="*/ 666147 h 910263"/>
              <a:gd name="connsiteX34" fmla="*/ 1187479 w 1928101"/>
              <a:gd name="connsiteY34" fmla="*/ 657872 h 910263"/>
              <a:gd name="connsiteX35" fmla="*/ 1212304 w 1928101"/>
              <a:gd name="connsiteY35" fmla="*/ 641321 h 910263"/>
              <a:gd name="connsiteX36" fmla="*/ 1237129 w 1928101"/>
              <a:gd name="connsiteY36" fmla="*/ 624771 h 910263"/>
              <a:gd name="connsiteX37" fmla="*/ 1261955 w 1928101"/>
              <a:gd name="connsiteY37" fmla="*/ 604083 h 910263"/>
              <a:gd name="connsiteX38" fmla="*/ 1278505 w 1928101"/>
              <a:gd name="connsiteY38" fmla="*/ 595808 h 910263"/>
              <a:gd name="connsiteX39" fmla="*/ 1299193 w 1928101"/>
              <a:gd name="connsiteY39" fmla="*/ 575120 h 910263"/>
              <a:gd name="connsiteX40" fmla="*/ 1324018 w 1928101"/>
              <a:gd name="connsiteY40" fmla="*/ 558570 h 910263"/>
              <a:gd name="connsiteX41" fmla="*/ 1340568 w 1928101"/>
              <a:gd name="connsiteY41" fmla="*/ 542020 h 910263"/>
              <a:gd name="connsiteX42" fmla="*/ 1357119 w 1928101"/>
              <a:gd name="connsiteY42" fmla="*/ 529607 h 910263"/>
              <a:gd name="connsiteX43" fmla="*/ 1373669 w 1928101"/>
              <a:gd name="connsiteY43" fmla="*/ 504782 h 910263"/>
              <a:gd name="connsiteX44" fmla="*/ 1394357 w 1928101"/>
              <a:gd name="connsiteY44" fmla="*/ 484094 h 910263"/>
              <a:gd name="connsiteX45" fmla="*/ 1406769 w 1928101"/>
              <a:gd name="connsiteY45" fmla="*/ 463406 h 910263"/>
              <a:gd name="connsiteX46" fmla="*/ 1415044 w 1928101"/>
              <a:gd name="connsiteY46" fmla="*/ 446856 h 910263"/>
              <a:gd name="connsiteX47" fmla="*/ 1456420 w 1928101"/>
              <a:gd name="connsiteY47" fmla="*/ 405481 h 910263"/>
              <a:gd name="connsiteX48" fmla="*/ 1468833 w 1928101"/>
              <a:gd name="connsiteY48" fmla="*/ 380655 h 910263"/>
              <a:gd name="connsiteX49" fmla="*/ 1481245 w 1928101"/>
              <a:gd name="connsiteY49" fmla="*/ 368243 h 910263"/>
              <a:gd name="connsiteX50" fmla="*/ 1485383 w 1928101"/>
              <a:gd name="connsiteY50" fmla="*/ 355830 h 910263"/>
              <a:gd name="connsiteX51" fmla="*/ 1497795 w 1928101"/>
              <a:gd name="connsiteY51" fmla="*/ 347555 h 910263"/>
              <a:gd name="connsiteX52" fmla="*/ 1518483 w 1928101"/>
              <a:gd name="connsiteY52" fmla="*/ 326867 h 910263"/>
              <a:gd name="connsiteX53" fmla="*/ 1518483 w 1928101"/>
              <a:gd name="connsiteY53" fmla="*/ 326867 h 910263"/>
              <a:gd name="connsiteX54" fmla="*/ 1539171 w 1928101"/>
              <a:gd name="connsiteY54" fmla="*/ 302042 h 910263"/>
              <a:gd name="connsiteX55" fmla="*/ 1543309 w 1928101"/>
              <a:gd name="connsiteY55" fmla="*/ 289629 h 910263"/>
              <a:gd name="connsiteX56" fmla="*/ 1568134 w 1928101"/>
              <a:gd name="connsiteY56" fmla="*/ 268941 h 910263"/>
              <a:gd name="connsiteX57" fmla="*/ 1588822 w 1928101"/>
              <a:gd name="connsiteY57" fmla="*/ 244116 h 910263"/>
              <a:gd name="connsiteX58" fmla="*/ 1601234 w 1928101"/>
              <a:gd name="connsiteY58" fmla="*/ 235841 h 910263"/>
              <a:gd name="connsiteX59" fmla="*/ 1609509 w 1928101"/>
              <a:gd name="connsiteY59" fmla="*/ 223428 h 910263"/>
              <a:gd name="connsiteX60" fmla="*/ 1630197 w 1928101"/>
              <a:gd name="connsiteY60" fmla="*/ 206878 h 910263"/>
              <a:gd name="connsiteX61" fmla="*/ 1650885 w 1928101"/>
              <a:gd name="connsiteY61" fmla="*/ 190328 h 910263"/>
              <a:gd name="connsiteX62" fmla="*/ 1663298 w 1928101"/>
              <a:gd name="connsiteY62" fmla="*/ 177915 h 910263"/>
              <a:gd name="connsiteX63" fmla="*/ 1675710 w 1928101"/>
              <a:gd name="connsiteY63" fmla="*/ 169640 h 910263"/>
              <a:gd name="connsiteX64" fmla="*/ 1683986 w 1928101"/>
              <a:gd name="connsiteY64" fmla="*/ 161365 h 910263"/>
              <a:gd name="connsiteX65" fmla="*/ 1696398 w 1928101"/>
              <a:gd name="connsiteY65" fmla="*/ 153090 h 910263"/>
              <a:gd name="connsiteX66" fmla="*/ 1721224 w 1928101"/>
              <a:gd name="connsiteY66" fmla="*/ 128264 h 910263"/>
              <a:gd name="connsiteX67" fmla="*/ 1758462 w 1928101"/>
              <a:gd name="connsiteY67" fmla="*/ 103439 h 910263"/>
              <a:gd name="connsiteX68" fmla="*/ 1770874 w 1928101"/>
              <a:gd name="connsiteY68" fmla="*/ 91026 h 910263"/>
              <a:gd name="connsiteX69" fmla="*/ 1791562 w 1928101"/>
              <a:gd name="connsiteY69" fmla="*/ 78614 h 910263"/>
              <a:gd name="connsiteX70" fmla="*/ 1824662 w 1928101"/>
              <a:gd name="connsiteY70" fmla="*/ 49651 h 910263"/>
              <a:gd name="connsiteX71" fmla="*/ 1870176 w 1928101"/>
              <a:gd name="connsiteY71" fmla="*/ 28963 h 910263"/>
              <a:gd name="connsiteX72" fmla="*/ 1886726 w 1928101"/>
              <a:gd name="connsiteY72" fmla="*/ 20688 h 910263"/>
              <a:gd name="connsiteX73" fmla="*/ 1911551 w 1928101"/>
              <a:gd name="connsiteY73" fmla="*/ 12413 h 910263"/>
              <a:gd name="connsiteX74" fmla="*/ 1928101 w 1928101"/>
              <a:gd name="connsiteY74" fmla="*/ 0 h 910263"/>
              <a:gd name="connsiteX75" fmla="*/ 1928101 w 1928101"/>
              <a:gd name="connsiteY75" fmla="*/ 0 h 91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928101" h="910263">
                <a:moveTo>
                  <a:pt x="0" y="910263"/>
                </a:moveTo>
                <a:lnTo>
                  <a:pt x="0" y="910263"/>
                </a:lnTo>
                <a:cubicBezTo>
                  <a:pt x="12413" y="907504"/>
                  <a:pt x="25175" y="906008"/>
                  <a:pt x="37238" y="901987"/>
                </a:cubicBezTo>
                <a:cubicBezTo>
                  <a:pt x="57069" y="895377"/>
                  <a:pt x="44756" y="894848"/>
                  <a:pt x="53788" y="881300"/>
                </a:cubicBezTo>
                <a:cubicBezTo>
                  <a:pt x="57034" y="876431"/>
                  <a:pt x="62063" y="873025"/>
                  <a:pt x="66201" y="868887"/>
                </a:cubicBezTo>
                <a:cubicBezTo>
                  <a:pt x="67580" y="864749"/>
                  <a:pt x="69621" y="860776"/>
                  <a:pt x="70338" y="856474"/>
                </a:cubicBezTo>
                <a:cubicBezTo>
                  <a:pt x="72391" y="844155"/>
                  <a:pt x="71447" y="831352"/>
                  <a:pt x="74476" y="819236"/>
                </a:cubicBezTo>
                <a:cubicBezTo>
                  <a:pt x="75682" y="814412"/>
                  <a:pt x="78134" y="808671"/>
                  <a:pt x="82751" y="806824"/>
                </a:cubicBezTo>
                <a:cubicBezTo>
                  <a:pt x="93075" y="802694"/>
                  <a:pt x="104818" y="804065"/>
                  <a:pt x="115852" y="802686"/>
                </a:cubicBezTo>
                <a:cubicBezTo>
                  <a:pt x="137919" y="804065"/>
                  <a:pt x="160064" y="804509"/>
                  <a:pt x="182052" y="806824"/>
                </a:cubicBezTo>
                <a:cubicBezTo>
                  <a:pt x="197461" y="808446"/>
                  <a:pt x="192799" y="813202"/>
                  <a:pt x="206878" y="819236"/>
                </a:cubicBezTo>
                <a:cubicBezTo>
                  <a:pt x="212105" y="821476"/>
                  <a:pt x="217911" y="821995"/>
                  <a:pt x="223428" y="823374"/>
                </a:cubicBezTo>
                <a:cubicBezTo>
                  <a:pt x="227566" y="826132"/>
                  <a:pt x="230870" y="831511"/>
                  <a:pt x="235841" y="831649"/>
                </a:cubicBezTo>
                <a:cubicBezTo>
                  <a:pt x="281357" y="832913"/>
                  <a:pt x="326846" y="827511"/>
                  <a:pt x="372380" y="827511"/>
                </a:cubicBezTo>
                <a:cubicBezTo>
                  <a:pt x="428943" y="827511"/>
                  <a:pt x="485473" y="830270"/>
                  <a:pt x="542020" y="831649"/>
                </a:cubicBezTo>
                <a:cubicBezTo>
                  <a:pt x="546158" y="833028"/>
                  <a:pt x="550076" y="835985"/>
                  <a:pt x="554433" y="835787"/>
                </a:cubicBezTo>
                <a:cubicBezTo>
                  <a:pt x="606899" y="833402"/>
                  <a:pt x="616054" y="830909"/>
                  <a:pt x="653734" y="823374"/>
                </a:cubicBezTo>
                <a:cubicBezTo>
                  <a:pt x="673405" y="810260"/>
                  <a:pt x="661429" y="816672"/>
                  <a:pt x="690972" y="806824"/>
                </a:cubicBezTo>
                <a:lnTo>
                  <a:pt x="703385" y="802686"/>
                </a:lnTo>
                <a:lnTo>
                  <a:pt x="715797" y="798549"/>
                </a:lnTo>
                <a:cubicBezTo>
                  <a:pt x="729090" y="785255"/>
                  <a:pt x="718834" y="792672"/>
                  <a:pt x="740623" y="786136"/>
                </a:cubicBezTo>
                <a:cubicBezTo>
                  <a:pt x="740646" y="786129"/>
                  <a:pt x="771643" y="775796"/>
                  <a:pt x="777861" y="773723"/>
                </a:cubicBezTo>
                <a:cubicBezTo>
                  <a:pt x="782578" y="772150"/>
                  <a:pt x="785617" y="767194"/>
                  <a:pt x="790273" y="765448"/>
                </a:cubicBezTo>
                <a:cubicBezTo>
                  <a:pt x="796858" y="762979"/>
                  <a:pt x="804096" y="762837"/>
                  <a:pt x="810961" y="761311"/>
                </a:cubicBezTo>
                <a:cubicBezTo>
                  <a:pt x="816512" y="760077"/>
                  <a:pt x="822064" y="758807"/>
                  <a:pt x="827511" y="757173"/>
                </a:cubicBezTo>
                <a:cubicBezTo>
                  <a:pt x="850321" y="750330"/>
                  <a:pt x="853326" y="746404"/>
                  <a:pt x="877162" y="744760"/>
                </a:cubicBezTo>
                <a:cubicBezTo>
                  <a:pt x="908838" y="742575"/>
                  <a:pt x="940605" y="742002"/>
                  <a:pt x="972326" y="740623"/>
                </a:cubicBezTo>
                <a:cubicBezTo>
                  <a:pt x="1009967" y="728074"/>
                  <a:pt x="950537" y="747317"/>
                  <a:pt x="1005426" y="732348"/>
                </a:cubicBezTo>
                <a:cubicBezTo>
                  <a:pt x="1013842" y="730053"/>
                  <a:pt x="1021790" y="726189"/>
                  <a:pt x="1030252" y="724073"/>
                </a:cubicBezTo>
                <a:cubicBezTo>
                  <a:pt x="1051033" y="718877"/>
                  <a:pt x="1041407" y="721733"/>
                  <a:pt x="1059214" y="715797"/>
                </a:cubicBezTo>
                <a:cubicBezTo>
                  <a:pt x="1086419" y="688596"/>
                  <a:pt x="1035257" y="737284"/>
                  <a:pt x="1092315" y="699247"/>
                </a:cubicBezTo>
                <a:cubicBezTo>
                  <a:pt x="1112011" y="686117"/>
                  <a:pt x="1096986" y="694123"/>
                  <a:pt x="1121278" y="686835"/>
                </a:cubicBezTo>
                <a:cubicBezTo>
                  <a:pt x="1129633" y="684328"/>
                  <a:pt x="1146103" y="678559"/>
                  <a:pt x="1146103" y="678559"/>
                </a:cubicBezTo>
                <a:cubicBezTo>
                  <a:pt x="1151620" y="674422"/>
                  <a:pt x="1156485" y="669231"/>
                  <a:pt x="1162653" y="666147"/>
                </a:cubicBezTo>
                <a:cubicBezTo>
                  <a:pt x="1170455" y="662246"/>
                  <a:pt x="1187479" y="657872"/>
                  <a:pt x="1187479" y="657872"/>
                </a:cubicBezTo>
                <a:lnTo>
                  <a:pt x="1212304" y="641321"/>
                </a:lnTo>
                <a:cubicBezTo>
                  <a:pt x="1243293" y="620660"/>
                  <a:pt x="1207619" y="634609"/>
                  <a:pt x="1237129" y="624771"/>
                </a:cubicBezTo>
                <a:cubicBezTo>
                  <a:pt x="1246570" y="615331"/>
                  <a:pt x="1248844" y="612277"/>
                  <a:pt x="1261955" y="604083"/>
                </a:cubicBezTo>
                <a:cubicBezTo>
                  <a:pt x="1267185" y="600814"/>
                  <a:pt x="1272988" y="598566"/>
                  <a:pt x="1278505" y="595808"/>
                </a:cubicBezTo>
                <a:cubicBezTo>
                  <a:pt x="1293675" y="573053"/>
                  <a:pt x="1278505" y="592360"/>
                  <a:pt x="1299193" y="575120"/>
                </a:cubicBezTo>
                <a:cubicBezTo>
                  <a:pt x="1319854" y="557902"/>
                  <a:pt x="1302204" y="565842"/>
                  <a:pt x="1324018" y="558570"/>
                </a:cubicBezTo>
                <a:cubicBezTo>
                  <a:pt x="1329535" y="553053"/>
                  <a:pt x="1334697" y="547157"/>
                  <a:pt x="1340568" y="542020"/>
                </a:cubicBezTo>
                <a:cubicBezTo>
                  <a:pt x="1345758" y="537479"/>
                  <a:pt x="1352537" y="534761"/>
                  <a:pt x="1357119" y="529607"/>
                </a:cubicBezTo>
                <a:cubicBezTo>
                  <a:pt x="1363726" y="522174"/>
                  <a:pt x="1368152" y="513057"/>
                  <a:pt x="1373669" y="504782"/>
                </a:cubicBezTo>
                <a:cubicBezTo>
                  <a:pt x="1379079" y="496667"/>
                  <a:pt x="1394357" y="484094"/>
                  <a:pt x="1394357" y="484094"/>
                </a:cubicBezTo>
                <a:cubicBezTo>
                  <a:pt x="1403959" y="455285"/>
                  <a:pt x="1391625" y="486123"/>
                  <a:pt x="1406769" y="463406"/>
                </a:cubicBezTo>
                <a:cubicBezTo>
                  <a:pt x="1410190" y="458274"/>
                  <a:pt x="1411138" y="451630"/>
                  <a:pt x="1415044" y="446856"/>
                </a:cubicBezTo>
                <a:cubicBezTo>
                  <a:pt x="1415056" y="446841"/>
                  <a:pt x="1448533" y="413368"/>
                  <a:pt x="1456420" y="405481"/>
                </a:cubicBezTo>
                <a:cubicBezTo>
                  <a:pt x="1475945" y="385957"/>
                  <a:pt x="1455377" y="400839"/>
                  <a:pt x="1468833" y="380655"/>
                </a:cubicBezTo>
                <a:cubicBezTo>
                  <a:pt x="1472079" y="375787"/>
                  <a:pt x="1477108" y="372380"/>
                  <a:pt x="1481245" y="368243"/>
                </a:cubicBezTo>
                <a:cubicBezTo>
                  <a:pt x="1482624" y="364105"/>
                  <a:pt x="1482658" y="359236"/>
                  <a:pt x="1485383" y="355830"/>
                </a:cubicBezTo>
                <a:cubicBezTo>
                  <a:pt x="1488489" y="351947"/>
                  <a:pt x="1494053" y="350829"/>
                  <a:pt x="1497795" y="347555"/>
                </a:cubicBezTo>
                <a:cubicBezTo>
                  <a:pt x="1505134" y="341133"/>
                  <a:pt x="1511587" y="333763"/>
                  <a:pt x="1518483" y="326867"/>
                </a:cubicBezTo>
                <a:lnTo>
                  <a:pt x="1518483" y="326867"/>
                </a:lnTo>
                <a:cubicBezTo>
                  <a:pt x="1530004" y="309585"/>
                  <a:pt x="1523242" y="317970"/>
                  <a:pt x="1539171" y="302042"/>
                </a:cubicBezTo>
                <a:cubicBezTo>
                  <a:pt x="1540550" y="297904"/>
                  <a:pt x="1540890" y="293258"/>
                  <a:pt x="1543309" y="289629"/>
                </a:cubicBezTo>
                <a:cubicBezTo>
                  <a:pt x="1552376" y="276029"/>
                  <a:pt x="1556684" y="278482"/>
                  <a:pt x="1568134" y="268941"/>
                </a:cubicBezTo>
                <a:cubicBezTo>
                  <a:pt x="1608790" y="235063"/>
                  <a:pt x="1556287" y="276652"/>
                  <a:pt x="1588822" y="244116"/>
                </a:cubicBezTo>
                <a:cubicBezTo>
                  <a:pt x="1592338" y="240600"/>
                  <a:pt x="1597097" y="238599"/>
                  <a:pt x="1601234" y="235841"/>
                </a:cubicBezTo>
                <a:cubicBezTo>
                  <a:pt x="1603992" y="231703"/>
                  <a:pt x="1606402" y="227311"/>
                  <a:pt x="1609509" y="223428"/>
                </a:cubicBezTo>
                <a:cubicBezTo>
                  <a:pt x="1616245" y="215008"/>
                  <a:pt x="1620984" y="213020"/>
                  <a:pt x="1630197" y="206878"/>
                </a:cubicBezTo>
                <a:cubicBezTo>
                  <a:pt x="1648704" y="179117"/>
                  <a:pt x="1626902" y="206316"/>
                  <a:pt x="1650885" y="190328"/>
                </a:cubicBezTo>
                <a:cubicBezTo>
                  <a:pt x="1655754" y="187082"/>
                  <a:pt x="1658803" y="181661"/>
                  <a:pt x="1663298" y="177915"/>
                </a:cubicBezTo>
                <a:cubicBezTo>
                  <a:pt x="1667118" y="174732"/>
                  <a:pt x="1671827" y="172746"/>
                  <a:pt x="1675710" y="169640"/>
                </a:cubicBezTo>
                <a:cubicBezTo>
                  <a:pt x="1678756" y="167203"/>
                  <a:pt x="1680940" y="163802"/>
                  <a:pt x="1683986" y="161365"/>
                </a:cubicBezTo>
                <a:cubicBezTo>
                  <a:pt x="1687869" y="158259"/>
                  <a:pt x="1692682" y="156394"/>
                  <a:pt x="1696398" y="153090"/>
                </a:cubicBezTo>
                <a:cubicBezTo>
                  <a:pt x="1705145" y="145315"/>
                  <a:pt x="1711486" y="134756"/>
                  <a:pt x="1721224" y="128264"/>
                </a:cubicBezTo>
                <a:lnTo>
                  <a:pt x="1758462" y="103439"/>
                </a:lnTo>
                <a:cubicBezTo>
                  <a:pt x="1763331" y="100193"/>
                  <a:pt x="1766193" y="94537"/>
                  <a:pt x="1770874" y="91026"/>
                </a:cubicBezTo>
                <a:cubicBezTo>
                  <a:pt x="1777308" y="86201"/>
                  <a:pt x="1785128" y="83439"/>
                  <a:pt x="1791562" y="78614"/>
                </a:cubicBezTo>
                <a:cubicBezTo>
                  <a:pt x="1821919" y="55847"/>
                  <a:pt x="1781750" y="76058"/>
                  <a:pt x="1824662" y="49651"/>
                </a:cubicBezTo>
                <a:cubicBezTo>
                  <a:pt x="1873576" y="19551"/>
                  <a:pt x="1841849" y="41104"/>
                  <a:pt x="1870176" y="28963"/>
                </a:cubicBezTo>
                <a:cubicBezTo>
                  <a:pt x="1875845" y="26533"/>
                  <a:pt x="1880999" y="22979"/>
                  <a:pt x="1886726" y="20688"/>
                </a:cubicBezTo>
                <a:cubicBezTo>
                  <a:pt x="1894825" y="17449"/>
                  <a:pt x="1911551" y="12413"/>
                  <a:pt x="1911551" y="12413"/>
                </a:cubicBezTo>
                <a:cubicBezTo>
                  <a:pt x="1925587" y="3056"/>
                  <a:pt x="1920448" y="7655"/>
                  <a:pt x="1928101" y="0"/>
                </a:cubicBezTo>
                <a:lnTo>
                  <a:pt x="1928101" y="0"/>
                </a:lnTo>
              </a:path>
            </a:pathLst>
          </a:cu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Полилиния 237"/>
          <p:cNvSpPr/>
          <p:nvPr/>
        </p:nvSpPr>
        <p:spPr>
          <a:xfrm>
            <a:off x="7594110" y="3297489"/>
            <a:ext cx="2090057" cy="797966"/>
          </a:xfrm>
          <a:custGeom>
            <a:avLst/>
            <a:gdLst>
              <a:gd name="connsiteX0" fmla="*/ 0 w 2090057"/>
              <a:gd name="connsiteY0" fmla="*/ 377764 h 797966"/>
              <a:gd name="connsiteX1" fmla="*/ 0 w 2090057"/>
              <a:gd name="connsiteY1" fmla="*/ 377764 h 797966"/>
              <a:gd name="connsiteX2" fmla="*/ 24713 w 2090057"/>
              <a:gd name="connsiteY2" fmla="*/ 395416 h 797966"/>
              <a:gd name="connsiteX3" fmla="*/ 35305 w 2090057"/>
              <a:gd name="connsiteY3" fmla="*/ 398947 h 797966"/>
              <a:gd name="connsiteX4" fmla="*/ 60018 w 2090057"/>
              <a:gd name="connsiteY4" fmla="*/ 406008 h 797966"/>
              <a:gd name="connsiteX5" fmla="*/ 109445 w 2090057"/>
              <a:gd name="connsiteY5" fmla="*/ 391886 h 797966"/>
              <a:gd name="connsiteX6" fmla="*/ 120037 w 2090057"/>
              <a:gd name="connsiteY6" fmla="*/ 388355 h 797966"/>
              <a:gd name="connsiteX7" fmla="*/ 141220 w 2090057"/>
              <a:gd name="connsiteY7" fmla="*/ 370703 h 797966"/>
              <a:gd name="connsiteX8" fmla="*/ 151811 w 2090057"/>
              <a:gd name="connsiteY8" fmla="*/ 363642 h 797966"/>
              <a:gd name="connsiteX9" fmla="*/ 169464 w 2090057"/>
              <a:gd name="connsiteY9" fmla="*/ 349519 h 797966"/>
              <a:gd name="connsiteX10" fmla="*/ 176525 w 2090057"/>
              <a:gd name="connsiteY10" fmla="*/ 338928 h 797966"/>
              <a:gd name="connsiteX11" fmla="*/ 187116 w 2090057"/>
              <a:gd name="connsiteY11" fmla="*/ 335397 h 797966"/>
              <a:gd name="connsiteX12" fmla="*/ 218891 w 2090057"/>
              <a:gd name="connsiteY12" fmla="*/ 321275 h 797966"/>
              <a:gd name="connsiteX13" fmla="*/ 229482 w 2090057"/>
              <a:gd name="connsiteY13" fmla="*/ 314214 h 797966"/>
              <a:gd name="connsiteX14" fmla="*/ 247135 w 2090057"/>
              <a:gd name="connsiteY14" fmla="*/ 310684 h 797966"/>
              <a:gd name="connsiteX15" fmla="*/ 268318 w 2090057"/>
              <a:gd name="connsiteY15" fmla="*/ 303623 h 797966"/>
              <a:gd name="connsiteX16" fmla="*/ 296562 w 2090057"/>
              <a:gd name="connsiteY16" fmla="*/ 300092 h 797966"/>
              <a:gd name="connsiteX17" fmla="*/ 324806 w 2090057"/>
              <a:gd name="connsiteY17" fmla="*/ 293031 h 797966"/>
              <a:gd name="connsiteX18" fmla="*/ 487209 w 2090057"/>
              <a:gd name="connsiteY18" fmla="*/ 296562 h 797966"/>
              <a:gd name="connsiteX19" fmla="*/ 497800 w 2090057"/>
              <a:gd name="connsiteY19" fmla="*/ 303623 h 797966"/>
              <a:gd name="connsiteX20" fmla="*/ 508392 w 2090057"/>
              <a:gd name="connsiteY20" fmla="*/ 307153 h 797966"/>
              <a:gd name="connsiteX21" fmla="*/ 536636 w 2090057"/>
              <a:gd name="connsiteY21" fmla="*/ 314214 h 797966"/>
              <a:gd name="connsiteX22" fmla="*/ 617837 w 2090057"/>
              <a:gd name="connsiteY22" fmla="*/ 310684 h 797966"/>
              <a:gd name="connsiteX23" fmla="*/ 631959 w 2090057"/>
              <a:gd name="connsiteY23" fmla="*/ 303623 h 797966"/>
              <a:gd name="connsiteX24" fmla="*/ 642551 w 2090057"/>
              <a:gd name="connsiteY24" fmla="*/ 300092 h 797966"/>
              <a:gd name="connsiteX25" fmla="*/ 663734 w 2090057"/>
              <a:gd name="connsiteY25" fmla="*/ 289501 h 797966"/>
              <a:gd name="connsiteX26" fmla="*/ 674326 w 2090057"/>
              <a:gd name="connsiteY26" fmla="*/ 282440 h 797966"/>
              <a:gd name="connsiteX27" fmla="*/ 684917 w 2090057"/>
              <a:gd name="connsiteY27" fmla="*/ 278909 h 797966"/>
              <a:gd name="connsiteX28" fmla="*/ 695509 w 2090057"/>
              <a:gd name="connsiteY28" fmla="*/ 268318 h 797966"/>
              <a:gd name="connsiteX29" fmla="*/ 723753 w 2090057"/>
              <a:gd name="connsiteY29" fmla="*/ 254196 h 797966"/>
              <a:gd name="connsiteX30" fmla="*/ 755527 w 2090057"/>
              <a:gd name="connsiteY30" fmla="*/ 229482 h 797966"/>
              <a:gd name="connsiteX31" fmla="*/ 787302 w 2090057"/>
              <a:gd name="connsiteY31" fmla="*/ 211830 h 797966"/>
              <a:gd name="connsiteX32" fmla="*/ 840259 w 2090057"/>
              <a:gd name="connsiteY32" fmla="*/ 208299 h 797966"/>
              <a:gd name="connsiteX33" fmla="*/ 850851 w 2090057"/>
              <a:gd name="connsiteY33" fmla="*/ 201238 h 797966"/>
              <a:gd name="connsiteX34" fmla="*/ 861442 w 2090057"/>
              <a:gd name="connsiteY34" fmla="*/ 197708 h 797966"/>
              <a:gd name="connsiteX35" fmla="*/ 882625 w 2090057"/>
              <a:gd name="connsiteY35" fmla="*/ 183586 h 797966"/>
              <a:gd name="connsiteX36" fmla="*/ 903808 w 2090057"/>
              <a:gd name="connsiteY36" fmla="*/ 162403 h 797966"/>
              <a:gd name="connsiteX37" fmla="*/ 924991 w 2090057"/>
              <a:gd name="connsiteY37" fmla="*/ 155342 h 797966"/>
              <a:gd name="connsiteX38" fmla="*/ 935583 w 2090057"/>
              <a:gd name="connsiteY38" fmla="*/ 148281 h 797966"/>
              <a:gd name="connsiteX39" fmla="*/ 974418 w 2090057"/>
              <a:gd name="connsiteY39" fmla="*/ 130628 h 797966"/>
              <a:gd name="connsiteX40" fmla="*/ 985010 w 2090057"/>
              <a:gd name="connsiteY40" fmla="*/ 123567 h 797966"/>
              <a:gd name="connsiteX41" fmla="*/ 1006193 w 2090057"/>
              <a:gd name="connsiteY41" fmla="*/ 116506 h 797966"/>
              <a:gd name="connsiteX42" fmla="*/ 1016784 w 2090057"/>
              <a:gd name="connsiteY42" fmla="*/ 112976 h 797966"/>
              <a:gd name="connsiteX43" fmla="*/ 1027376 w 2090057"/>
              <a:gd name="connsiteY43" fmla="*/ 105915 h 797966"/>
              <a:gd name="connsiteX44" fmla="*/ 1048559 w 2090057"/>
              <a:gd name="connsiteY44" fmla="*/ 98854 h 797966"/>
              <a:gd name="connsiteX45" fmla="*/ 1059150 w 2090057"/>
              <a:gd name="connsiteY45" fmla="*/ 95323 h 797966"/>
              <a:gd name="connsiteX46" fmla="*/ 1069742 w 2090057"/>
              <a:gd name="connsiteY46" fmla="*/ 88262 h 797966"/>
              <a:gd name="connsiteX47" fmla="*/ 1083864 w 2090057"/>
              <a:gd name="connsiteY47" fmla="*/ 84732 h 797966"/>
              <a:gd name="connsiteX48" fmla="*/ 1108577 w 2090057"/>
              <a:gd name="connsiteY48" fmla="*/ 74140 h 797966"/>
              <a:gd name="connsiteX49" fmla="*/ 1119169 w 2090057"/>
              <a:gd name="connsiteY49" fmla="*/ 67079 h 797966"/>
              <a:gd name="connsiteX50" fmla="*/ 1129760 w 2090057"/>
              <a:gd name="connsiteY50" fmla="*/ 63549 h 797966"/>
              <a:gd name="connsiteX51" fmla="*/ 1150943 w 2090057"/>
              <a:gd name="connsiteY51" fmla="*/ 49427 h 797966"/>
              <a:gd name="connsiteX52" fmla="*/ 1161535 w 2090057"/>
              <a:gd name="connsiteY52" fmla="*/ 42366 h 797966"/>
              <a:gd name="connsiteX53" fmla="*/ 1182718 w 2090057"/>
              <a:gd name="connsiteY53" fmla="*/ 21183 h 797966"/>
              <a:gd name="connsiteX54" fmla="*/ 1193309 w 2090057"/>
              <a:gd name="connsiteY54" fmla="*/ 17652 h 797966"/>
              <a:gd name="connsiteX55" fmla="*/ 1203901 w 2090057"/>
              <a:gd name="connsiteY55" fmla="*/ 10591 h 797966"/>
              <a:gd name="connsiteX56" fmla="*/ 1225084 w 2090057"/>
              <a:gd name="connsiteY56" fmla="*/ 3530 h 797966"/>
              <a:gd name="connsiteX57" fmla="*/ 1235675 w 2090057"/>
              <a:gd name="connsiteY57" fmla="*/ 0 h 797966"/>
              <a:gd name="connsiteX58" fmla="*/ 1253328 w 2090057"/>
              <a:gd name="connsiteY58" fmla="*/ 3530 h 797966"/>
              <a:gd name="connsiteX59" fmla="*/ 1270980 w 2090057"/>
              <a:gd name="connsiteY59" fmla="*/ 21183 h 797966"/>
              <a:gd name="connsiteX60" fmla="*/ 1281572 w 2090057"/>
              <a:gd name="connsiteY60" fmla="*/ 24713 h 797966"/>
              <a:gd name="connsiteX61" fmla="*/ 1302755 w 2090057"/>
              <a:gd name="connsiteY61" fmla="*/ 42366 h 797966"/>
              <a:gd name="connsiteX62" fmla="*/ 1313346 w 2090057"/>
              <a:gd name="connsiteY62" fmla="*/ 49427 h 797966"/>
              <a:gd name="connsiteX63" fmla="*/ 1327468 w 2090057"/>
              <a:gd name="connsiteY63" fmla="*/ 60018 h 797966"/>
              <a:gd name="connsiteX64" fmla="*/ 1348651 w 2090057"/>
              <a:gd name="connsiteY64" fmla="*/ 74140 h 797966"/>
              <a:gd name="connsiteX65" fmla="*/ 1355712 w 2090057"/>
              <a:gd name="connsiteY65" fmla="*/ 84732 h 797966"/>
              <a:gd name="connsiteX66" fmla="*/ 1387487 w 2090057"/>
              <a:gd name="connsiteY66" fmla="*/ 112976 h 797966"/>
              <a:gd name="connsiteX67" fmla="*/ 1401609 w 2090057"/>
              <a:gd name="connsiteY67" fmla="*/ 134159 h 797966"/>
              <a:gd name="connsiteX68" fmla="*/ 1422792 w 2090057"/>
              <a:gd name="connsiteY68" fmla="*/ 151811 h 797966"/>
              <a:gd name="connsiteX69" fmla="*/ 1443975 w 2090057"/>
              <a:gd name="connsiteY69" fmla="*/ 169464 h 797966"/>
              <a:gd name="connsiteX70" fmla="*/ 1451036 w 2090057"/>
              <a:gd name="connsiteY70" fmla="*/ 180055 h 797966"/>
              <a:gd name="connsiteX71" fmla="*/ 1472219 w 2090057"/>
              <a:gd name="connsiteY71" fmla="*/ 194177 h 797966"/>
              <a:gd name="connsiteX72" fmla="*/ 1493402 w 2090057"/>
              <a:gd name="connsiteY72" fmla="*/ 208299 h 797966"/>
              <a:gd name="connsiteX73" fmla="*/ 1503993 w 2090057"/>
              <a:gd name="connsiteY73" fmla="*/ 211830 h 797966"/>
              <a:gd name="connsiteX74" fmla="*/ 1514585 w 2090057"/>
              <a:gd name="connsiteY74" fmla="*/ 218891 h 797966"/>
              <a:gd name="connsiteX75" fmla="*/ 1539298 w 2090057"/>
              <a:gd name="connsiteY75" fmla="*/ 229482 h 797966"/>
              <a:gd name="connsiteX76" fmla="*/ 1574604 w 2090057"/>
              <a:gd name="connsiteY76" fmla="*/ 240074 h 797966"/>
              <a:gd name="connsiteX77" fmla="*/ 1595787 w 2090057"/>
              <a:gd name="connsiteY77" fmla="*/ 247135 h 797966"/>
              <a:gd name="connsiteX78" fmla="*/ 1627561 w 2090057"/>
              <a:gd name="connsiteY78" fmla="*/ 264787 h 797966"/>
              <a:gd name="connsiteX79" fmla="*/ 1648744 w 2090057"/>
              <a:gd name="connsiteY79" fmla="*/ 278909 h 797966"/>
              <a:gd name="connsiteX80" fmla="*/ 1669927 w 2090057"/>
              <a:gd name="connsiteY80" fmla="*/ 289501 h 797966"/>
              <a:gd name="connsiteX81" fmla="*/ 1676988 w 2090057"/>
              <a:gd name="connsiteY81" fmla="*/ 300092 h 797966"/>
              <a:gd name="connsiteX82" fmla="*/ 1712293 w 2090057"/>
              <a:gd name="connsiteY82" fmla="*/ 321275 h 797966"/>
              <a:gd name="connsiteX83" fmla="*/ 1737007 w 2090057"/>
              <a:gd name="connsiteY83" fmla="*/ 345989 h 797966"/>
              <a:gd name="connsiteX84" fmla="*/ 1754659 w 2090057"/>
              <a:gd name="connsiteY84" fmla="*/ 363642 h 797966"/>
              <a:gd name="connsiteX85" fmla="*/ 1775842 w 2090057"/>
              <a:gd name="connsiteY85" fmla="*/ 384825 h 797966"/>
              <a:gd name="connsiteX86" fmla="*/ 1782903 w 2090057"/>
              <a:gd name="connsiteY86" fmla="*/ 395416 h 797966"/>
              <a:gd name="connsiteX87" fmla="*/ 1786434 w 2090057"/>
              <a:gd name="connsiteY87" fmla="*/ 444843 h 797966"/>
              <a:gd name="connsiteX88" fmla="*/ 1793495 w 2090057"/>
              <a:gd name="connsiteY88" fmla="*/ 487209 h 797966"/>
              <a:gd name="connsiteX89" fmla="*/ 1800556 w 2090057"/>
              <a:gd name="connsiteY89" fmla="*/ 543697 h 797966"/>
              <a:gd name="connsiteX90" fmla="*/ 1807617 w 2090057"/>
              <a:gd name="connsiteY90" fmla="*/ 568411 h 797966"/>
              <a:gd name="connsiteX91" fmla="*/ 1814678 w 2090057"/>
              <a:gd name="connsiteY91" fmla="*/ 593124 h 797966"/>
              <a:gd name="connsiteX92" fmla="*/ 1825269 w 2090057"/>
              <a:gd name="connsiteY92" fmla="*/ 603716 h 797966"/>
              <a:gd name="connsiteX93" fmla="*/ 1839391 w 2090057"/>
              <a:gd name="connsiteY93" fmla="*/ 628429 h 797966"/>
              <a:gd name="connsiteX94" fmla="*/ 1846452 w 2090057"/>
              <a:gd name="connsiteY94" fmla="*/ 642551 h 797966"/>
              <a:gd name="connsiteX95" fmla="*/ 1867635 w 2090057"/>
              <a:gd name="connsiteY95" fmla="*/ 663734 h 797966"/>
              <a:gd name="connsiteX96" fmla="*/ 1888818 w 2090057"/>
              <a:gd name="connsiteY96" fmla="*/ 677856 h 797966"/>
              <a:gd name="connsiteX97" fmla="*/ 1920593 w 2090057"/>
              <a:gd name="connsiteY97" fmla="*/ 702570 h 797966"/>
              <a:gd name="connsiteX98" fmla="*/ 1945306 w 2090057"/>
              <a:gd name="connsiteY98" fmla="*/ 720222 h 797966"/>
              <a:gd name="connsiteX99" fmla="*/ 1966489 w 2090057"/>
              <a:gd name="connsiteY99" fmla="*/ 730814 h 797966"/>
              <a:gd name="connsiteX100" fmla="*/ 1980611 w 2090057"/>
              <a:gd name="connsiteY100" fmla="*/ 744936 h 797966"/>
              <a:gd name="connsiteX101" fmla="*/ 2005325 w 2090057"/>
              <a:gd name="connsiteY101" fmla="*/ 759058 h 797966"/>
              <a:gd name="connsiteX102" fmla="*/ 2026508 w 2090057"/>
              <a:gd name="connsiteY102" fmla="*/ 769649 h 797966"/>
              <a:gd name="connsiteX103" fmla="*/ 2051221 w 2090057"/>
              <a:gd name="connsiteY103" fmla="*/ 783771 h 797966"/>
              <a:gd name="connsiteX104" fmla="*/ 2072404 w 2090057"/>
              <a:gd name="connsiteY104" fmla="*/ 790832 h 797966"/>
              <a:gd name="connsiteX105" fmla="*/ 2090057 w 2090057"/>
              <a:gd name="connsiteY105" fmla="*/ 797893 h 797966"/>
              <a:gd name="connsiteX106" fmla="*/ 2090057 w 2090057"/>
              <a:gd name="connsiteY106" fmla="*/ 797893 h 79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090057" h="797966">
                <a:moveTo>
                  <a:pt x="0" y="377764"/>
                </a:moveTo>
                <a:lnTo>
                  <a:pt x="0" y="377764"/>
                </a:lnTo>
                <a:cubicBezTo>
                  <a:pt x="8238" y="383648"/>
                  <a:pt x="16032" y="390208"/>
                  <a:pt x="24713" y="395416"/>
                </a:cubicBezTo>
                <a:cubicBezTo>
                  <a:pt x="27904" y="397331"/>
                  <a:pt x="31727" y="397925"/>
                  <a:pt x="35305" y="398947"/>
                </a:cubicBezTo>
                <a:cubicBezTo>
                  <a:pt x="66328" y="407811"/>
                  <a:pt x="34630" y="397544"/>
                  <a:pt x="60018" y="406008"/>
                </a:cubicBezTo>
                <a:cubicBezTo>
                  <a:pt x="95478" y="397143"/>
                  <a:pt x="79059" y="402015"/>
                  <a:pt x="109445" y="391886"/>
                </a:cubicBezTo>
                <a:cubicBezTo>
                  <a:pt x="112976" y="390709"/>
                  <a:pt x="116940" y="390419"/>
                  <a:pt x="120037" y="388355"/>
                </a:cubicBezTo>
                <a:cubicBezTo>
                  <a:pt x="146332" y="370824"/>
                  <a:pt x="114036" y="393355"/>
                  <a:pt x="141220" y="370703"/>
                </a:cubicBezTo>
                <a:cubicBezTo>
                  <a:pt x="144480" y="367987"/>
                  <a:pt x="148498" y="366293"/>
                  <a:pt x="151811" y="363642"/>
                </a:cubicBezTo>
                <a:cubicBezTo>
                  <a:pt x="176956" y="343524"/>
                  <a:pt x="136875" y="371244"/>
                  <a:pt x="169464" y="349519"/>
                </a:cubicBezTo>
                <a:cubicBezTo>
                  <a:pt x="171818" y="345989"/>
                  <a:pt x="173212" y="341579"/>
                  <a:pt x="176525" y="338928"/>
                </a:cubicBezTo>
                <a:cubicBezTo>
                  <a:pt x="179431" y="336603"/>
                  <a:pt x="183788" y="337061"/>
                  <a:pt x="187116" y="335397"/>
                </a:cubicBezTo>
                <a:cubicBezTo>
                  <a:pt x="220678" y="318615"/>
                  <a:pt x="164255" y="339487"/>
                  <a:pt x="218891" y="321275"/>
                </a:cubicBezTo>
                <a:cubicBezTo>
                  <a:pt x="222916" y="319933"/>
                  <a:pt x="225509" y="315704"/>
                  <a:pt x="229482" y="314214"/>
                </a:cubicBezTo>
                <a:cubicBezTo>
                  <a:pt x="235101" y="312107"/>
                  <a:pt x="241346" y="312263"/>
                  <a:pt x="247135" y="310684"/>
                </a:cubicBezTo>
                <a:cubicBezTo>
                  <a:pt x="254316" y="308726"/>
                  <a:pt x="261257" y="305977"/>
                  <a:pt x="268318" y="303623"/>
                </a:cubicBezTo>
                <a:cubicBezTo>
                  <a:pt x="277319" y="300623"/>
                  <a:pt x="287237" y="301841"/>
                  <a:pt x="296562" y="300092"/>
                </a:cubicBezTo>
                <a:cubicBezTo>
                  <a:pt x="306100" y="298304"/>
                  <a:pt x="324806" y="293031"/>
                  <a:pt x="324806" y="293031"/>
                </a:cubicBezTo>
                <a:cubicBezTo>
                  <a:pt x="378940" y="294208"/>
                  <a:pt x="433163" y="293253"/>
                  <a:pt x="487209" y="296562"/>
                </a:cubicBezTo>
                <a:cubicBezTo>
                  <a:pt x="491444" y="296821"/>
                  <a:pt x="494005" y="301726"/>
                  <a:pt x="497800" y="303623"/>
                </a:cubicBezTo>
                <a:cubicBezTo>
                  <a:pt x="501129" y="305287"/>
                  <a:pt x="504802" y="306174"/>
                  <a:pt x="508392" y="307153"/>
                </a:cubicBezTo>
                <a:cubicBezTo>
                  <a:pt x="517755" y="309706"/>
                  <a:pt x="536636" y="314214"/>
                  <a:pt x="536636" y="314214"/>
                </a:cubicBezTo>
                <a:cubicBezTo>
                  <a:pt x="563703" y="313037"/>
                  <a:pt x="590910" y="313676"/>
                  <a:pt x="617837" y="310684"/>
                </a:cubicBezTo>
                <a:cubicBezTo>
                  <a:pt x="623068" y="310103"/>
                  <a:pt x="627122" y="305696"/>
                  <a:pt x="631959" y="303623"/>
                </a:cubicBezTo>
                <a:cubicBezTo>
                  <a:pt x="635380" y="302157"/>
                  <a:pt x="639222" y="301756"/>
                  <a:pt x="642551" y="300092"/>
                </a:cubicBezTo>
                <a:cubicBezTo>
                  <a:pt x="669922" y="286406"/>
                  <a:pt x="637118" y="298372"/>
                  <a:pt x="663734" y="289501"/>
                </a:cubicBezTo>
                <a:cubicBezTo>
                  <a:pt x="667265" y="287147"/>
                  <a:pt x="670531" y="284338"/>
                  <a:pt x="674326" y="282440"/>
                </a:cubicBezTo>
                <a:cubicBezTo>
                  <a:pt x="677654" y="280776"/>
                  <a:pt x="681821" y="280973"/>
                  <a:pt x="684917" y="278909"/>
                </a:cubicBezTo>
                <a:cubicBezTo>
                  <a:pt x="689071" y="276139"/>
                  <a:pt x="691297" y="270998"/>
                  <a:pt x="695509" y="268318"/>
                </a:cubicBezTo>
                <a:cubicBezTo>
                  <a:pt x="704389" y="262667"/>
                  <a:pt x="723753" y="254196"/>
                  <a:pt x="723753" y="254196"/>
                </a:cubicBezTo>
                <a:cubicBezTo>
                  <a:pt x="774484" y="203465"/>
                  <a:pt x="725432" y="246202"/>
                  <a:pt x="755527" y="229482"/>
                </a:cubicBezTo>
                <a:cubicBezTo>
                  <a:pt x="764626" y="224427"/>
                  <a:pt x="775316" y="213162"/>
                  <a:pt x="787302" y="211830"/>
                </a:cubicBezTo>
                <a:cubicBezTo>
                  <a:pt x="804885" y="209876"/>
                  <a:pt x="822607" y="209476"/>
                  <a:pt x="840259" y="208299"/>
                </a:cubicBezTo>
                <a:cubicBezTo>
                  <a:pt x="843790" y="205945"/>
                  <a:pt x="847056" y="203136"/>
                  <a:pt x="850851" y="201238"/>
                </a:cubicBezTo>
                <a:cubicBezTo>
                  <a:pt x="854179" y="199574"/>
                  <a:pt x="858346" y="199772"/>
                  <a:pt x="861442" y="197708"/>
                </a:cubicBezTo>
                <a:cubicBezTo>
                  <a:pt x="887887" y="180078"/>
                  <a:pt x="857443" y="191979"/>
                  <a:pt x="882625" y="183586"/>
                </a:cubicBezTo>
                <a:lnTo>
                  <a:pt x="903808" y="162403"/>
                </a:lnTo>
                <a:cubicBezTo>
                  <a:pt x="909071" y="157140"/>
                  <a:pt x="924991" y="155342"/>
                  <a:pt x="924991" y="155342"/>
                </a:cubicBezTo>
                <a:cubicBezTo>
                  <a:pt x="928522" y="152988"/>
                  <a:pt x="931788" y="150179"/>
                  <a:pt x="935583" y="148281"/>
                </a:cubicBezTo>
                <a:cubicBezTo>
                  <a:pt x="965574" y="133285"/>
                  <a:pt x="916216" y="169428"/>
                  <a:pt x="974418" y="130628"/>
                </a:cubicBezTo>
                <a:cubicBezTo>
                  <a:pt x="977949" y="128274"/>
                  <a:pt x="981132" y="125290"/>
                  <a:pt x="985010" y="123567"/>
                </a:cubicBezTo>
                <a:cubicBezTo>
                  <a:pt x="991811" y="120544"/>
                  <a:pt x="999132" y="118860"/>
                  <a:pt x="1006193" y="116506"/>
                </a:cubicBezTo>
                <a:lnTo>
                  <a:pt x="1016784" y="112976"/>
                </a:lnTo>
                <a:cubicBezTo>
                  <a:pt x="1020315" y="110622"/>
                  <a:pt x="1023498" y="107638"/>
                  <a:pt x="1027376" y="105915"/>
                </a:cubicBezTo>
                <a:cubicBezTo>
                  <a:pt x="1034177" y="102892"/>
                  <a:pt x="1041498" y="101208"/>
                  <a:pt x="1048559" y="98854"/>
                </a:cubicBezTo>
                <a:lnTo>
                  <a:pt x="1059150" y="95323"/>
                </a:lnTo>
                <a:cubicBezTo>
                  <a:pt x="1063175" y="93981"/>
                  <a:pt x="1065842" y="89933"/>
                  <a:pt x="1069742" y="88262"/>
                </a:cubicBezTo>
                <a:cubicBezTo>
                  <a:pt x="1074202" y="86351"/>
                  <a:pt x="1079157" y="85909"/>
                  <a:pt x="1083864" y="84732"/>
                </a:cubicBezTo>
                <a:cubicBezTo>
                  <a:pt x="1110451" y="67007"/>
                  <a:pt x="1076663" y="87818"/>
                  <a:pt x="1108577" y="74140"/>
                </a:cubicBezTo>
                <a:cubicBezTo>
                  <a:pt x="1112477" y="72468"/>
                  <a:pt x="1115374" y="68977"/>
                  <a:pt x="1119169" y="67079"/>
                </a:cubicBezTo>
                <a:cubicBezTo>
                  <a:pt x="1122497" y="65415"/>
                  <a:pt x="1126230" y="64726"/>
                  <a:pt x="1129760" y="63549"/>
                </a:cubicBezTo>
                <a:lnTo>
                  <a:pt x="1150943" y="49427"/>
                </a:lnTo>
                <a:lnTo>
                  <a:pt x="1161535" y="42366"/>
                </a:lnTo>
                <a:cubicBezTo>
                  <a:pt x="1169431" y="30521"/>
                  <a:pt x="1168569" y="29268"/>
                  <a:pt x="1182718" y="21183"/>
                </a:cubicBezTo>
                <a:cubicBezTo>
                  <a:pt x="1185949" y="19337"/>
                  <a:pt x="1189981" y="19316"/>
                  <a:pt x="1193309" y="17652"/>
                </a:cubicBezTo>
                <a:cubicBezTo>
                  <a:pt x="1197104" y="15754"/>
                  <a:pt x="1200023" y="12314"/>
                  <a:pt x="1203901" y="10591"/>
                </a:cubicBezTo>
                <a:cubicBezTo>
                  <a:pt x="1210702" y="7568"/>
                  <a:pt x="1218023" y="5884"/>
                  <a:pt x="1225084" y="3530"/>
                </a:cubicBezTo>
                <a:lnTo>
                  <a:pt x="1235675" y="0"/>
                </a:lnTo>
                <a:cubicBezTo>
                  <a:pt x="1241559" y="1177"/>
                  <a:pt x="1247709" y="1423"/>
                  <a:pt x="1253328" y="3530"/>
                </a:cubicBezTo>
                <a:cubicBezTo>
                  <a:pt x="1273264" y="11006"/>
                  <a:pt x="1255751" y="9000"/>
                  <a:pt x="1270980" y="21183"/>
                </a:cubicBezTo>
                <a:cubicBezTo>
                  <a:pt x="1273886" y="23508"/>
                  <a:pt x="1278041" y="23536"/>
                  <a:pt x="1281572" y="24713"/>
                </a:cubicBezTo>
                <a:cubicBezTo>
                  <a:pt x="1307867" y="42244"/>
                  <a:pt x="1275572" y="19713"/>
                  <a:pt x="1302755" y="42366"/>
                </a:cubicBezTo>
                <a:cubicBezTo>
                  <a:pt x="1306015" y="45082"/>
                  <a:pt x="1309893" y="46961"/>
                  <a:pt x="1313346" y="49427"/>
                </a:cubicBezTo>
                <a:cubicBezTo>
                  <a:pt x="1318134" y="52847"/>
                  <a:pt x="1322648" y="56644"/>
                  <a:pt x="1327468" y="60018"/>
                </a:cubicBezTo>
                <a:cubicBezTo>
                  <a:pt x="1334420" y="64884"/>
                  <a:pt x="1348651" y="74140"/>
                  <a:pt x="1348651" y="74140"/>
                </a:cubicBezTo>
                <a:cubicBezTo>
                  <a:pt x="1351005" y="77671"/>
                  <a:pt x="1352712" y="81732"/>
                  <a:pt x="1355712" y="84732"/>
                </a:cubicBezTo>
                <a:cubicBezTo>
                  <a:pt x="1376938" y="105958"/>
                  <a:pt x="1357831" y="68492"/>
                  <a:pt x="1387487" y="112976"/>
                </a:cubicBezTo>
                <a:cubicBezTo>
                  <a:pt x="1392194" y="120037"/>
                  <a:pt x="1395608" y="128158"/>
                  <a:pt x="1401609" y="134159"/>
                </a:cubicBezTo>
                <a:cubicBezTo>
                  <a:pt x="1432559" y="165109"/>
                  <a:pt x="1393293" y="127228"/>
                  <a:pt x="1422792" y="151811"/>
                </a:cubicBezTo>
                <a:cubicBezTo>
                  <a:pt x="1449976" y="174465"/>
                  <a:pt x="1417677" y="151933"/>
                  <a:pt x="1443975" y="169464"/>
                </a:cubicBezTo>
                <a:cubicBezTo>
                  <a:pt x="1446329" y="172994"/>
                  <a:pt x="1447843" y="177261"/>
                  <a:pt x="1451036" y="180055"/>
                </a:cubicBezTo>
                <a:cubicBezTo>
                  <a:pt x="1457423" y="185643"/>
                  <a:pt x="1465158" y="189470"/>
                  <a:pt x="1472219" y="194177"/>
                </a:cubicBezTo>
                <a:lnTo>
                  <a:pt x="1493402" y="208299"/>
                </a:lnTo>
                <a:cubicBezTo>
                  <a:pt x="1496498" y="210363"/>
                  <a:pt x="1500665" y="210166"/>
                  <a:pt x="1503993" y="211830"/>
                </a:cubicBezTo>
                <a:cubicBezTo>
                  <a:pt x="1507788" y="213728"/>
                  <a:pt x="1510901" y="216786"/>
                  <a:pt x="1514585" y="218891"/>
                </a:cubicBezTo>
                <a:cubicBezTo>
                  <a:pt x="1524002" y="224272"/>
                  <a:pt x="1529394" y="226652"/>
                  <a:pt x="1539298" y="229482"/>
                </a:cubicBezTo>
                <a:cubicBezTo>
                  <a:pt x="1576644" y="240152"/>
                  <a:pt x="1524273" y="223297"/>
                  <a:pt x="1574604" y="240074"/>
                </a:cubicBezTo>
                <a:cubicBezTo>
                  <a:pt x="1574608" y="240075"/>
                  <a:pt x="1595784" y="247133"/>
                  <a:pt x="1595787" y="247135"/>
                </a:cubicBezTo>
                <a:cubicBezTo>
                  <a:pt x="1620066" y="263321"/>
                  <a:pt x="1608919" y="258574"/>
                  <a:pt x="1627561" y="264787"/>
                </a:cubicBezTo>
                <a:cubicBezTo>
                  <a:pt x="1647640" y="284866"/>
                  <a:pt x="1628307" y="268691"/>
                  <a:pt x="1648744" y="278909"/>
                </a:cubicBezTo>
                <a:cubicBezTo>
                  <a:pt x="1676127" y="292600"/>
                  <a:pt x="1643300" y="280624"/>
                  <a:pt x="1669927" y="289501"/>
                </a:cubicBezTo>
                <a:cubicBezTo>
                  <a:pt x="1672281" y="293031"/>
                  <a:pt x="1673795" y="297298"/>
                  <a:pt x="1676988" y="300092"/>
                </a:cubicBezTo>
                <a:cubicBezTo>
                  <a:pt x="1688349" y="310033"/>
                  <a:pt x="1699387" y="314822"/>
                  <a:pt x="1712293" y="321275"/>
                </a:cubicBezTo>
                <a:cubicBezTo>
                  <a:pt x="1725502" y="341090"/>
                  <a:pt x="1712545" y="323973"/>
                  <a:pt x="1737007" y="345989"/>
                </a:cubicBezTo>
                <a:cubicBezTo>
                  <a:pt x="1743192" y="351556"/>
                  <a:pt x="1748775" y="357758"/>
                  <a:pt x="1754659" y="363642"/>
                </a:cubicBezTo>
                <a:lnTo>
                  <a:pt x="1775842" y="384825"/>
                </a:lnTo>
                <a:cubicBezTo>
                  <a:pt x="1778842" y="387825"/>
                  <a:pt x="1780549" y="391886"/>
                  <a:pt x="1782903" y="395416"/>
                </a:cubicBezTo>
                <a:cubicBezTo>
                  <a:pt x="1784080" y="411892"/>
                  <a:pt x="1784868" y="428400"/>
                  <a:pt x="1786434" y="444843"/>
                </a:cubicBezTo>
                <a:cubicBezTo>
                  <a:pt x="1788027" y="461575"/>
                  <a:pt x="1790340" y="471436"/>
                  <a:pt x="1793495" y="487209"/>
                </a:cubicBezTo>
                <a:cubicBezTo>
                  <a:pt x="1795930" y="511561"/>
                  <a:pt x="1796174" y="521788"/>
                  <a:pt x="1800556" y="543697"/>
                </a:cubicBezTo>
                <a:cubicBezTo>
                  <a:pt x="1804238" y="562108"/>
                  <a:pt x="1803127" y="552696"/>
                  <a:pt x="1807617" y="568411"/>
                </a:cubicBezTo>
                <a:cubicBezTo>
                  <a:pt x="1808207" y="570476"/>
                  <a:pt x="1812559" y="589946"/>
                  <a:pt x="1814678" y="593124"/>
                </a:cubicBezTo>
                <a:cubicBezTo>
                  <a:pt x="1817448" y="597278"/>
                  <a:pt x="1821739" y="600185"/>
                  <a:pt x="1825269" y="603716"/>
                </a:cubicBezTo>
                <a:cubicBezTo>
                  <a:pt x="1832206" y="624524"/>
                  <a:pt x="1824124" y="604001"/>
                  <a:pt x="1839391" y="628429"/>
                </a:cubicBezTo>
                <a:cubicBezTo>
                  <a:pt x="1842180" y="632892"/>
                  <a:pt x="1843164" y="638441"/>
                  <a:pt x="1846452" y="642551"/>
                </a:cubicBezTo>
                <a:cubicBezTo>
                  <a:pt x="1852690" y="650349"/>
                  <a:pt x="1860574" y="656673"/>
                  <a:pt x="1867635" y="663734"/>
                </a:cubicBezTo>
                <a:cubicBezTo>
                  <a:pt x="1880858" y="676957"/>
                  <a:pt x="1873490" y="672747"/>
                  <a:pt x="1888818" y="677856"/>
                </a:cubicBezTo>
                <a:cubicBezTo>
                  <a:pt x="1910377" y="699415"/>
                  <a:pt x="1886814" y="677237"/>
                  <a:pt x="1920593" y="702570"/>
                </a:cubicBezTo>
                <a:cubicBezTo>
                  <a:pt x="1925833" y="706499"/>
                  <a:pt x="1938672" y="716536"/>
                  <a:pt x="1945306" y="720222"/>
                </a:cubicBezTo>
                <a:cubicBezTo>
                  <a:pt x="1952207" y="724056"/>
                  <a:pt x="1960022" y="726287"/>
                  <a:pt x="1966489" y="730814"/>
                </a:cubicBezTo>
                <a:cubicBezTo>
                  <a:pt x="1971943" y="734632"/>
                  <a:pt x="1975556" y="740604"/>
                  <a:pt x="1980611" y="744936"/>
                </a:cubicBezTo>
                <a:cubicBezTo>
                  <a:pt x="1989212" y="752308"/>
                  <a:pt x="1995309" y="753334"/>
                  <a:pt x="2005325" y="759058"/>
                </a:cubicBezTo>
                <a:cubicBezTo>
                  <a:pt x="2024487" y="770008"/>
                  <a:pt x="2007089" y="763177"/>
                  <a:pt x="2026508" y="769649"/>
                </a:cubicBezTo>
                <a:cubicBezTo>
                  <a:pt x="2037812" y="786605"/>
                  <a:pt x="2028115" y="777470"/>
                  <a:pt x="2051221" y="783771"/>
                </a:cubicBezTo>
                <a:cubicBezTo>
                  <a:pt x="2058402" y="785729"/>
                  <a:pt x="2072404" y="790832"/>
                  <a:pt x="2072404" y="790832"/>
                </a:cubicBezTo>
                <a:cubicBezTo>
                  <a:pt x="2084954" y="799199"/>
                  <a:pt x="2078753" y="797893"/>
                  <a:pt x="2090057" y="797893"/>
                </a:cubicBezTo>
                <a:lnTo>
                  <a:pt x="2090057" y="79789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1" name="Прямая со стрелкой 240"/>
          <p:cNvCxnSpPr/>
          <p:nvPr/>
        </p:nvCxnSpPr>
        <p:spPr>
          <a:xfrm flipH="1" flipV="1">
            <a:off x="7149266" y="3170391"/>
            <a:ext cx="345118" cy="429491"/>
          </a:xfrm>
          <a:prstGeom prst="straightConnector1">
            <a:avLst/>
          </a:prstGeom>
          <a:ln w="28575">
            <a:solidFill>
              <a:srgbClr val="4756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5968705" y="2830898"/>
            <a:ext cx="1453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4756A0"/>
                </a:solidFill>
              </a:rPr>
              <a:t>Архангельск – 600 км</a:t>
            </a:r>
            <a:endParaRPr lang="ru-RU" sz="900" dirty="0">
              <a:solidFill>
                <a:srgbClr val="4756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57" y="2972401"/>
            <a:ext cx="250148" cy="25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642">
            <a:off x="7112750" y="4085127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147" y="4538458"/>
            <a:ext cx="2492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" name="TextBox 244"/>
          <p:cNvSpPr txBox="1"/>
          <p:nvPr/>
        </p:nvSpPr>
        <p:spPr>
          <a:xfrm>
            <a:off x="6446182" y="4538458"/>
            <a:ext cx="10262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err="1" smtClean="0">
                <a:solidFill>
                  <a:srgbClr val="4756A0"/>
                </a:solidFill>
              </a:rPr>
              <a:t>В.Устюг</a:t>
            </a:r>
            <a:r>
              <a:rPr lang="ru-RU" sz="900" dirty="0" smtClean="0">
                <a:solidFill>
                  <a:srgbClr val="4756A0"/>
                </a:solidFill>
              </a:rPr>
              <a:t> – 60 км</a:t>
            </a:r>
          </a:p>
          <a:p>
            <a:r>
              <a:rPr lang="ru-RU" sz="900" dirty="0" smtClean="0">
                <a:solidFill>
                  <a:srgbClr val="4756A0"/>
                </a:solidFill>
              </a:rPr>
              <a:t>Вологда </a:t>
            </a:r>
            <a:r>
              <a:rPr lang="ru-RU" sz="900" dirty="0">
                <a:solidFill>
                  <a:srgbClr val="4756A0"/>
                </a:solidFill>
              </a:rPr>
              <a:t>– 510 км</a:t>
            </a:r>
          </a:p>
          <a:p>
            <a:r>
              <a:rPr lang="ru-RU" sz="900" dirty="0" smtClean="0">
                <a:solidFill>
                  <a:srgbClr val="4756A0"/>
                </a:solidFill>
              </a:rPr>
              <a:t>Москва – 990 км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155">
            <a:off x="6704427" y="3558661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35" y="3624510"/>
            <a:ext cx="250148" cy="25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5760648" y="3385136"/>
            <a:ext cx="1453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</a:rPr>
              <a:t>Вологда – 510 км</a:t>
            </a:r>
          </a:p>
          <a:p>
            <a:r>
              <a:rPr lang="ru-RU" sz="900" dirty="0" smtClean="0">
                <a:solidFill>
                  <a:srgbClr val="4756A0"/>
                </a:solidFill>
              </a:rPr>
              <a:t>Архангельск – 950 км</a:t>
            </a:r>
          </a:p>
          <a:p>
            <a:r>
              <a:rPr lang="ru-RU" sz="900" dirty="0" smtClean="0">
                <a:solidFill>
                  <a:srgbClr val="4756A0"/>
                </a:solidFill>
              </a:rPr>
              <a:t>Москва </a:t>
            </a:r>
            <a:r>
              <a:rPr lang="ru-RU" sz="900" dirty="0">
                <a:solidFill>
                  <a:srgbClr val="4756A0"/>
                </a:solidFill>
              </a:rPr>
              <a:t>– 990 км</a:t>
            </a:r>
          </a:p>
          <a:p>
            <a:endParaRPr lang="ru-RU" sz="900" dirty="0">
              <a:solidFill>
                <a:srgbClr val="4756A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351">
            <a:off x="8016160" y="3419034"/>
            <a:ext cx="515874" cy="59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13" y="3545886"/>
            <a:ext cx="250148" cy="25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8333839" y="3717913"/>
            <a:ext cx="145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756A0"/>
                </a:solidFill>
              </a:rPr>
              <a:t>Сыктывкар – 340 км</a:t>
            </a:r>
          </a:p>
          <a:p>
            <a:r>
              <a:rPr lang="ru-RU" sz="1000" dirty="0" smtClean="0">
                <a:solidFill>
                  <a:srgbClr val="4756A0"/>
                </a:solidFill>
              </a:rPr>
              <a:t>Киров – 530 км</a:t>
            </a:r>
            <a:endParaRPr lang="ru-RU" sz="1000" dirty="0">
              <a:solidFill>
                <a:srgbClr val="4756A0"/>
              </a:solidFill>
            </a:endParaRPr>
          </a:p>
        </p:txBody>
      </p:sp>
      <p:sp>
        <p:nvSpPr>
          <p:cNvPr id="247" name="Полилиния 246"/>
          <p:cNvSpPr/>
          <p:nvPr/>
        </p:nvSpPr>
        <p:spPr>
          <a:xfrm>
            <a:off x="7516439" y="3685844"/>
            <a:ext cx="278909" cy="1313347"/>
          </a:xfrm>
          <a:custGeom>
            <a:avLst/>
            <a:gdLst>
              <a:gd name="connsiteX0" fmla="*/ 229482 w 278909"/>
              <a:gd name="connsiteY0" fmla="*/ 0 h 1313347"/>
              <a:gd name="connsiteX1" fmla="*/ 229482 w 278909"/>
              <a:gd name="connsiteY1" fmla="*/ 0 h 1313347"/>
              <a:gd name="connsiteX2" fmla="*/ 233013 w 278909"/>
              <a:gd name="connsiteY2" fmla="*/ 88263 h 1313347"/>
              <a:gd name="connsiteX3" fmla="*/ 240074 w 278909"/>
              <a:gd name="connsiteY3" fmla="*/ 137690 h 1313347"/>
              <a:gd name="connsiteX4" fmla="*/ 247135 w 278909"/>
              <a:gd name="connsiteY4" fmla="*/ 176525 h 1313347"/>
              <a:gd name="connsiteX5" fmla="*/ 257726 w 278909"/>
              <a:gd name="connsiteY5" fmla="*/ 208300 h 1313347"/>
              <a:gd name="connsiteX6" fmla="*/ 271848 w 278909"/>
              <a:gd name="connsiteY6" fmla="*/ 229483 h 1313347"/>
              <a:gd name="connsiteX7" fmla="*/ 278909 w 278909"/>
              <a:gd name="connsiteY7" fmla="*/ 250666 h 1313347"/>
              <a:gd name="connsiteX8" fmla="*/ 275379 w 278909"/>
              <a:gd name="connsiteY8" fmla="*/ 278910 h 1313347"/>
              <a:gd name="connsiteX9" fmla="*/ 247135 w 278909"/>
              <a:gd name="connsiteY9" fmla="*/ 310684 h 1313347"/>
              <a:gd name="connsiteX10" fmla="*/ 236543 w 278909"/>
              <a:gd name="connsiteY10" fmla="*/ 314215 h 1313347"/>
              <a:gd name="connsiteX11" fmla="*/ 225952 w 278909"/>
              <a:gd name="connsiteY11" fmla="*/ 321276 h 1313347"/>
              <a:gd name="connsiteX12" fmla="*/ 215360 w 278909"/>
              <a:gd name="connsiteY12" fmla="*/ 324806 h 1313347"/>
              <a:gd name="connsiteX13" fmla="*/ 201238 w 278909"/>
              <a:gd name="connsiteY13" fmla="*/ 331867 h 1313347"/>
              <a:gd name="connsiteX14" fmla="*/ 194177 w 278909"/>
              <a:gd name="connsiteY14" fmla="*/ 342459 h 1313347"/>
              <a:gd name="connsiteX15" fmla="*/ 169464 w 278909"/>
              <a:gd name="connsiteY15" fmla="*/ 356581 h 1313347"/>
              <a:gd name="connsiteX16" fmla="*/ 172994 w 278909"/>
              <a:gd name="connsiteY16" fmla="*/ 409538 h 1313347"/>
              <a:gd name="connsiteX17" fmla="*/ 180055 w 278909"/>
              <a:gd name="connsiteY17" fmla="*/ 423660 h 1313347"/>
              <a:gd name="connsiteX18" fmla="*/ 183586 w 278909"/>
              <a:gd name="connsiteY18" fmla="*/ 434252 h 1313347"/>
              <a:gd name="connsiteX19" fmla="*/ 194177 w 278909"/>
              <a:gd name="connsiteY19" fmla="*/ 473087 h 1313347"/>
              <a:gd name="connsiteX20" fmla="*/ 190647 w 278909"/>
              <a:gd name="connsiteY20" fmla="*/ 589594 h 1313347"/>
              <a:gd name="connsiteX21" fmla="*/ 187116 w 278909"/>
              <a:gd name="connsiteY21" fmla="*/ 607246 h 1313347"/>
              <a:gd name="connsiteX22" fmla="*/ 180055 w 278909"/>
              <a:gd name="connsiteY22" fmla="*/ 617838 h 1313347"/>
              <a:gd name="connsiteX23" fmla="*/ 172994 w 278909"/>
              <a:gd name="connsiteY23" fmla="*/ 642551 h 1313347"/>
              <a:gd name="connsiteX24" fmla="*/ 158872 w 278909"/>
              <a:gd name="connsiteY24" fmla="*/ 681387 h 1313347"/>
              <a:gd name="connsiteX25" fmla="*/ 148281 w 278909"/>
              <a:gd name="connsiteY25" fmla="*/ 744936 h 1313347"/>
              <a:gd name="connsiteX26" fmla="*/ 144750 w 278909"/>
              <a:gd name="connsiteY26" fmla="*/ 759058 h 1313347"/>
              <a:gd name="connsiteX27" fmla="*/ 134159 w 278909"/>
              <a:gd name="connsiteY27" fmla="*/ 776710 h 1313347"/>
              <a:gd name="connsiteX28" fmla="*/ 120037 w 278909"/>
              <a:gd name="connsiteY28" fmla="*/ 826137 h 1313347"/>
              <a:gd name="connsiteX29" fmla="*/ 112976 w 278909"/>
              <a:gd name="connsiteY29" fmla="*/ 840259 h 1313347"/>
              <a:gd name="connsiteX30" fmla="*/ 109445 w 278909"/>
              <a:gd name="connsiteY30" fmla="*/ 917931 h 1313347"/>
              <a:gd name="connsiteX31" fmla="*/ 105915 w 278909"/>
              <a:gd name="connsiteY31" fmla="*/ 1006193 h 1313347"/>
              <a:gd name="connsiteX32" fmla="*/ 95323 w 278909"/>
              <a:gd name="connsiteY32" fmla="*/ 1112108 h 1313347"/>
              <a:gd name="connsiteX33" fmla="*/ 88262 w 278909"/>
              <a:gd name="connsiteY33" fmla="*/ 1140352 h 1313347"/>
              <a:gd name="connsiteX34" fmla="*/ 74140 w 278909"/>
              <a:gd name="connsiteY34" fmla="*/ 1186249 h 1313347"/>
              <a:gd name="connsiteX35" fmla="*/ 60018 w 278909"/>
              <a:gd name="connsiteY35" fmla="*/ 1218023 h 1313347"/>
              <a:gd name="connsiteX36" fmla="*/ 42366 w 278909"/>
              <a:gd name="connsiteY36" fmla="*/ 1239206 h 1313347"/>
              <a:gd name="connsiteX37" fmla="*/ 38835 w 278909"/>
              <a:gd name="connsiteY37" fmla="*/ 1249798 h 1313347"/>
              <a:gd name="connsiteX38" fmla="*/ 21183 w 278909"/>
              <a:gd name="connsiteY38" fmla="*/ 1274511 h 1313347"/>
              <a:gd name="connsiteX39" fmla="*/ 17652 w 278909"/>
              <a:gd name="connsiteY39" fmla="*/ 1285103 h 1313347"/>
              <a:gd name="connsiteX40" fmla="*/ 7061 w 278909"/>
              <a:gd name="connsiteY40" fmla="*/ 1302755 h 1313347"/>
              <a:gd name="connsiteX41" fmla="*/ 0 w 278909"/>
              <a:gd name="connsiteY41" fmla="*/ 1313347 h 131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8909" h="1313347">
                <a:moveTo>
                  <a:pt x="229482" y="0"/>
                </a:moveTo>
                <a:lnTo>
                  <a:pt x="229482" y="0"/>
                </a:lnTo>
                <a:cubicBezTo>
                  <a:pt x="230659" y="29421"/>
                  <a:pt x="231284" y="58869"/>
                  <a:pt x="233013" y="88263"/>
                </a:cubicBezTo>
                <a:cubicBezTo>
                  <a:pt x="235065" y="123144"/>
                  <a:pt x="235658" y="111196"/>
                  <a:pt x="240074" y="137690"/>
                </a:cubicBezTo>
                <a:cubicBezTo>
                  <a:pt x="243495" y="158215"/>
                  <a:pt x="242049" y="159573"/>
                  <a:pt x="247135" y="176525"/>
                </a:cubicBezTo>
                <a:cubicBezTo>
                  <a:pt x="250343" y="187219"/>
                  <a:pt x="254196" y="197708"/>
                  <a:pt x="257726" y="208300"/>
                </a:cubicBezTo>
                <a:cubicBezTo>
                  <a:pt x="260409" y="216351"/>
                  <a:pt x="269164" y="221432"/>
                  <a:pt x="271848" y="229483"/>
                </a:cubicBezTo>
                <a:lnTo>
                  <a:pt x="278909" y="250666"/>
                </a:lnTo>
                <a:cubicBezTo>
                  <a:pt x="277732" y="260081"/>
                  <a:pt x="278570" y="269975"/>
                  <a:pt x="275379" y="278910"/>
                </a:cubicBezTo>
                <a:cubicBezTo>
                  <a:pt x="270551" y="292428"/>
                  <a:pt x="259339" y="303711"/>
                  <a:pt x="247135" y="310684"/>
                </a:cubicBezTo>
                <a:cubicBezTo>
                  <a:pt x="243904" y="312530"/>
                  <a:pt x="239872" y="312551"/>
                  <a:pt x="236543" y="314215"/>
                </a:cubicBezTo>
                <a:cubicBezTo>
                  <a:pt x="232748" y="316113"/>
                  <a:pt x="229747" y="319379"/>
                  <a:pt x="225952" y="321276"/>
                </a:cubicBezTo>
                <a:cubicBezTo>
                  <a:pt x="222623" y="322940"/>
                  <a:pt x="218781" y="323340"/>
                  <a:pt x="215360" y="324806"/>
                </a:cubicBezTo>
                <a:cubicBezTo>
                  <a:pt x="210523" y="326879"/>
                  <a:pt x="205945" y="329513"/>
                  <a:pt x="201238" y="331867"/>
                </a:cubicBezTo>
                <a:cubicBezTo>
                  <a:pt x="198884" y="335398"/>
                  <a:pt x="197177" y="339458"/>
                  <a:pt x="194177" y="342459"/>
                </a:cubicBezTo>
                <a:cubicBezTo>
                  <a:pt x="189187" y="347450"/>
                  <a:pt x="175002" y="353812"/>
                  <a:pt x="169464" y="356581"/>
                </a:cubicBezTo>
                <a:cubicBezTo>
                  <a:pt x="170641" y="374233"/>
                  <a:pt x="170235" y="392063"/>
                  <a:pt x="172994" y="409538"/>
                </a:cubicBezTo>
                <a:cubicBezTo>
                  <a:pt x="173815" y="414737"/>
                  <a:pt x="177982" y="418823"/>
                  <a:pt x="180055" y="423660"/>
                </a:cubicBezTo>
                <a:cubicBezTo>
                  <a:pt x="181521" y="427081"/>
                  <a:pt x="182607" y="430661"/>
                  <a:pt x="183586" y="434252"/>
                </a:cubicBezTo>
                <a:cubicBezTo>
                  <a:pt x="195535" y="478064"/>
                  <a:pt x="186050" y="448704"/>
                  <a:pt x="194177" y="473087"/>
                </a:cubicBezTo>
                <a:cubicBezTo>
                  <a:pt x="193000" y="511923"/>
                  <a:pt x="192689" y="550794"/>
                  <a:pt x="190647" y="589594"/>
                </a:cubicBezTo>
                <a:cubicBezTo>
                  <a:pt x="190332" y="595586"/>
                  <a:pt x="189223" y="601628"/>
                  <a:pt x="187116" y="607246"/>
                </a:cubicBezTo>
                <a:cubicBezTo>
                  <a:pt x="185626" y="611219"/>
                  <a:pt x="182409" y="614307"/>
                  <a:pt x="180055" y="617838"/>
                </a:cubicBezTo>
                <a:cubicBezTo>
                  <a:pt x="168185" y="653450"/>
                  <a:pt x="186301" y="598196"/>
                  <a:pt x="172994" y="642551"/>
                </a:cubicBezTo>
                <a:cubicBezTo>
                  <a:pt x="167554" y="660683"/>
                  <a:pt x="165610" y="664541"/>
                  <a:pt x="158872" y="681387"/>
                </a:cubicBezTo>
                <a:cubicBezTo>
                  <a:pt x="154377" y="726344"/>
                  <a:pt x="158210" y="705221"/>
                  <a:pt x="148281" y="744936"/>
                </a:cubicBezTo>
                <a:cubicBezTo>
                  <a:pt x="147104" y="749643"/>
                  <a:pt x="147246" y="754897"/>
                  <a:pt x="144750" y="759058"/>
                </a:cubicBezTo>
                <a:lnTo>
                  <a:pt x="134159" y="776710"/>
                </a:lnTo>
                <a:cubicBezTo>
                  <a:pt x="125293" y="812175"/>
                  <a:pt x="130167" y="795748"/>
                  <a:pt x="120037" y="826137"/>
                </a:cubicBezTo>
                <a:cubicBezTo>
                  <a:pt x="118373" y="831130"/>
                  <a:pt x="115330" y="835552"/>
                  <a:pt x="112976" y="840259"/>
                </a:cubicBezTo>
                <a:cubicBezTo>
                  <a:pt x="111799" y="866150"/>
                  <a:pt x="110547" y="892037"/>
                  <a:pt x="109445" y="917931"/>
                </a:cubicBezTo>
                <a:cubicBezTo>
                  <a:pt x="108193" y="947349"/>
                  <a:pt x="108051" y="976826"/>
                  <a:pt x="105915" y="1006193"/>
                </a:cubicBezTo>
                <a:cubicBezTo>
                  <a:pt x="103341" y="1041581"/>
                  <a:pt x="98854" y="1076803"/>
                  <a:pt x="95323" y="1112108"/>
                </a:cubicBezTo>
                <a:cubicBezTo>
                  <a:pt x="94357" y="1121764"/>
                  <a:pt x="90367" y="1130879"/>
                  <a:pt x="88262" y="1140352"/>
                </a:cubicBezTo>
                <a:cubicBezTo>
                  <a:pt x="79053" y="1181791"/>
                  <a:pt x="88323" y="1164973"/>
                  <a:pt x="74140" y="1186249"/>
                </a:cubicBezTo>
                <a:cubicBezTo>
                  <a:pt x="69008" y="1201646"/>
                  <a:pt x="69343" y="1206832"/>
                  <a:pt x="60018" y="1218023"/>
                </a:cubicBezTo>
                <a:cubicBezTo>
                  <a:pt x="50260" y="1229732"/>
                  <a:pt x="48939" y="1226061"/>
                  <a:pt x="42366" y="1239206"/>
                </a:cubicBezTo>
                <a:cubicBezTo>
                  <a:pt x="40702" y="1242535"/>
                  <a:pt x="40681" y="1246567"/>
                  <a:pt x="38835" y="1249798"/>
                </a:cubicBezTo>
                <a:cubicBezTo>
                  <a:pt x="32444" y="1260982"/>
                  <a:pt x="26644" y="1263590"/>
                  <a:pt x="21183" y="1274511"/>
                </a:cubicBezTo>
                <a:cubicBezTo>
                  <a:pt x="19519" y="1277840"/>
                  <a:pt x="19716" y="1282006"/>
                  <a:pt x="17652" y="1285103"/>
                </a:cubicBezTo>
                <a:cubicBezTo>
                  <a:pt x="5397" y="1303486"/>
                  <a:pt x="7061" y="1287813"/>
                  <a:pt x="7061" y="1302755"/>
                </a:cubicBezTo>
                <a:lnTo>
                  <a:pt x="0" y="1313347"/>
                </a:ln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89B8D4F8-974D-916F-EA33-6B76CEC24AD0}"/>
              </a:ext>
            </a:extLst>
          </p:cNvPr>
          <p:cNvSpPr txBox="1"/>
          <p:nvPr/>
        </p:nvSpPr>
        <p:spPr>
          <a:xfrm>
            <a:off x="2429617" y="5227231"/>
            <a:ext cx="2876498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       Региональные         Местные</a:t>
            </a:r>
          </a:p>
          <a:p>
            <a:endParaRPr lang="ru-RU" sz="900" b="1" spc="-3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100                             96,5                         64,1</a:t>
            </a:r>
          </a:p>
          <a:p>
            <a:endParaRPr lang="ru-RU" sz="900" b="1" spc="-3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100                             96,5                         7,1                </a:t>
            </a:r>
            <a:endParaRPr lang="ru-RU" sz="9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b="1" spc="-3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9" name="Прямая соединительная линия 248"/>
          <p:cNvCxnSpPr/>
          <p:nvPr/>
        </p:nvCxnSpPr>
        <p:spPr>
          <a:xfrm>
            <a:off x="2351275" y="5337002"/>
            <a:ext cx="0" cy="596564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=""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627017" y="1401547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=""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=""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8086852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Правильный пятиугольник 112">
            <a:extLst>
              <a:ext uri="{FF2B5EF4-FFF2-40B4-BE49-F238E27FC236}">
                <a16:creationId xmlns="" xmlns:a16="http://schemas.microsoft.com/office/drawing/2014/main" id="{2E6B3244-8CEB-6239-7F38-F265B373BF99}"/>
              </a:ext>
            </a:extLst>
          </p:cNvPr>
          <p:cNvSpPr/>
          <p:nvPr/>
        </p:nvSpPr>
        <p:spPr>
          <a:xfrm>
            <a:off x="2364760" y="2422510"/>
            <a:ext cx="2740663" cy="2610155"/>
          </a:xfrm>
          <a:prstGeom prst="pentagon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Правильный пятиугольник 113">
            <a:extLst>
              <a:ext uri="{FF2B5EF4-FFF2-40B4-BE49-F238E27FC236}">
                <a16:creationId xmlns="" xmlns:a16="http://schemas.microsoft.com/office/drawing/2014/main" id="{4495E117-48D2-15E2-0BCE-6E44870B1947}"/>
              </a:ext>
            </a:extLst>
          </p:cNvPr>
          <p:cNvSpPr/>
          <p:nvPr/>
        </p:nvSpPr>
        <p:spPr>
          <a:xfrm>
            <a:off x="2730643" y="2770970"/>
            <a:ext cx="2008897" cy="191323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1C6AE833-741A-D6C2-6D6F-7C8212816507}"/>
              </a:ext>
            </a:extLst>
          </p:cNvPr>
          <p:cNvCxnSpPr>
            <a:cxnSpLocks/>
            <a:endCxn id="113" idx="3"/>
          </p:cNvCxnSpPr>
          <p:nvPr/>
        </p:nvCxnSpPr>
        <p:spPr>
          <a:xfrm flipH="1">
            <a:off x="3735092" y="2422511"/>
            <a:ext cx="3317" cy="2610154"/>
          </a:xfrm>
          <a:prstGeom prst="line">
            <a:avLst/>
          </a:prstGeom>
          <a:ln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Группа 157">
            <a:extLst>
              <a:ext uri="{FF2B5EF4-FFF2-40B4-BE49-F238E27FC236}">
                <a16:creationId xmlns="" xmlns:a16="http://schemas.microsoft.com/office/drawing/2014/main" id="{7B27636C-D5DC-E85C-EE19-185390D0DD09}"/>
              </a:ext>
            </a:extLst>
          </p:cNvPr>
          <p:cNvGrpSpPr/>
          <p:nvPr/>
        </p:nvGrpSpPr>
        <p:grpSpPr>
          <a:xfrm>
            <a:off x="2655096" y="3124965"/>
            <a:ext cx="2159991" cy="1205244"/>
            <a:chOff x="2654916" y="3117426"/>
            <a:chExt cx="2159991" cy="1205244"/>
          </a:xfrm>
        </p:grpSpPr>
        <p:grpSp>
          <p:nvGrpSpPr>
            <p:cNvPr id="121" name="Группа 120">
              <a:extLst>
                <a:ext uri="{FF2B5EF4-FFF2-40B4-BE49-F238E27FC236}">
                  <a16:creationId xmlns="" xmlns:a16="http://schemas.microsoft.com/office/drawing/2014/main" id="{C0E3F89F-5015-76B7-83AB-B2981EC78399}"/>
                </a:ext>
              </a:extLst>
            </p:cNvPr>
            <p:cNvGrpSpPr/>
            <p:nvPr/>
          </p:nvGrpSpPr>
          <p:grpSpPr>
            <a:xfrm>
              <a:off x="2654916" y="3117426"/>
              <a:ext cx="2159991" cy="1205244"/>
              <a:chOff x="2491740" y="3198701"/>
              <a:chExt cx="2486289" cy="1387314"/>
            </a:xfrm>
          </p:grpSpPr>
          <p:cxnSp>
            <p:nvCxnSpPr>
              <p:cNvPr id="117" name="Прямая соединительная линия 116">
                <a:extLst>
                  <a:ext uri="{FF2B5EF4-FFF2-40B4-BE49-F238E27FC236}">
                    <a16:creationId xmlns="" xmlns:a16="http://schemas.microsoft.com/office/drawing/2014/main" id="{8B915712-0841-7078-5D11-970E6AA701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1740" y="3198701"/>
                <a:ext cx="2402899" cy="1387314"/>
              </a:xfrm>
              <a:prstGeom prst="line">
                <a:avLst/>
              </a:prstGeom>
              <a:ln>
                <a:solidFill>
                  <a:srgbClr val="F1F1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>
                <a:extLst>
                  <a:ext uri="{FF2B5EF4-FFF2-40B4-BE49-F238E27FC236}">
                    <a16:creationId xmlns="" xmlns:a16="http://schemas.microsoft.com/office/drawing/2014/main" id="{1708A3A5-006B-B5E0-C489-EABF0F1377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75130" y="3198701"/>
                <a:ext cx="2402899" cy="1387314"/>
              </a:xfrm>
              <a:prstGeom prst="line">
                <a:avLst/>
              </a:prstGeom>
              <a:ln>
                <a:solidFill>
                  <a:srgbClr val="F1F1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Овал 121">
              <a:extLst>
                <a:ext uri="{FF2B5EF4-FFF2-40B4-BE49-F238E27FC236}">
                  <a16:creationId xmlns="" xmlns:a16="http://schemas.microsoft.com/office/drawing/2014/main" id="{5A0E3986-D229-D6EC-5021-52A0442A8505}"/>
                </a:ext>
              </a:extLst>
            </p:cNvPr>
            <p:cNvSpPr/>
            <p:nvPr/>
          </p:nvSpPr>
          <p:spPr>
            <a:xfrm>
              <a:off x="3708583" y="3664426"/>
              <a:ext cx="62551" cy="62551"/>
            </a:xfrm>
            <a:prstGeom prst="ellipse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=""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3193411" y="213719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=""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2,06</a:t>
            </a: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=""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=""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=""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=""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="" xmlns:a16="http://schemas.microsoft.com/office/drawing/2014/main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=""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=""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="" xmlns:a16="http://schemas.microsoft.com/office/drawing/2014/main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="" xmlns:a16="http://schemas.microsoft.com/office/drawing/2014/main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0,52</a:t>
            </a:r>
          </a:p>
          <a:p>
            <a:pPr algn="ctr"/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="" xmlns:a16="http://schemas.microsoft.com/office/drawing/2014/main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</a:t>
            </a:r>
            <a:r>
              <a:rPr lang="ru-RU" sz="8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пенсии</a:t>
            </a:r>
            <a:r>
              <a:rPr lang="ru-RU" sz="10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=""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1085529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22115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=""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25683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=""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483107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25288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=""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323193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61769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=""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84159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=""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629515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74164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=""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834320" y="3063308"/>
            <a:ext cx="1539752" cy="1167456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575866 h 1167456"/>
              <a:gd name="connsiteX1" fmla="*/ 429759 w 1376047"/>
              <a:gd name="connsiteY1" fmla="*/ 7332 h 1167456"/>
              <a:gd name="connsiteX2" fmla="*/ 1069064 w 1376047"/>
              <a:gd name="connsiteY2" fmla="*/ 0 h 1167456"/>
              <a:gd name="connsiteX3" fmla="*/ 1376047 w 1376047"/>
              <a:gd name="connsiteY3" fmla="*/ 560321 h 1167456"/>
              <a:gd name="connsiteX4" fmla="*/ 1077524 w 1376047"/>
              <a:gd name="connsiteY4" fmla="*/ 1126130 h 1167456"/>
              <a:gd name="connsiteX5" fmla="*/ 406341 w 1376047"/>
              <a:gd name="connsiteY5" fmla="*/ 1167456 h 1167456"/>
              <a:gd name="connsiteX6" fmla="*/ 0 w 1376047"/>
              <a:gd name="connsiteY6" fmla="*/ 575866 h 1167456"/>
              <a:gd name="connsiteX0" fmla="*/ 0 w 1539752"/>
              <a:gd name="connsiteY0" fmla="*/ 578566 h 1167456"/>
              <a:gd name="connsiteX1" fmla="*/ 593464 w 1539752"/>
              <a:gd name="connsiteY1" fmla="*/ 7332 h 1167456"/>
              <a:gd name="connsiteX2" fmla="*/ 1232769 w 1539752"/>
              <a:gd name="connsiteY2" fmla="*/ 0 h 1167456"/>
              <a:gd name="connsiteX3" fmla="*/ 1539752 w 1539752"/>
              <a:gd name="connsiteY3" fmla="*/ 560321 h 1167456"/>
              <a:gd name="connsiteX4" fmla="*/ 1241229 w 1539752"/>
              <a:gd name="connsiteY4" fmla="*/ 1126130 h 1167456"/>
              <a:gd name="connsiteX5" fmla="*/ 570046 w 1539752"/>
              <a:gd name="connsiteY5" fmla="*/ 1167456 h 1167456"/>
              <a:gd name="connsiteX6" fmla="*/ 0 w 1539752"/>
              <a:gd name="connsiteY6" fmla="*/ 578566 h 116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752" h="1167456">
                <a:moveTo>
                  <a:pt x="0" y="578566"/>
                </a:moveTo>
                <a:lnTo>
                  <a:pt x="593464" y="7332"/>
                </a:lnTo>
                <a:lnTo>
                  <a:pt x="1232769" y="0"/>
                </a:lnTo>
                <a:lnTo>
                  <a:pt x="1539752" y="560321"/>
                </a:lnTo>
                <a:lnTo>
                  <a:pt x="1241229" y="1126130"/>
                </a:lnTo>
                <a:lnTo>
                  <a:pt x="570046" y="1167456"/>
                </a:lnTo>
                <a:lnTo>
                  <a:pt x="0" y="5785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=""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88042" y="2724584"/>
            <a:ext cx="1825527" cy="1573406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860031 h 1551834"/>
              <a:gd name="connsiteX1" fmla="*/ 749692 w 1825527"/>
              <a:gd name="connsiteY1" fmla="*/ 213032 h 1551834"/>
              <a:gd name="connsiteX2" fmla="*/ 1637663 w 1825527"/>
              <a:gd name="connsiteY2" fmla="*/ 0 h 1551834"/>
              <a:gd name="connsiteX3" fmla="*/ 1825527 w 1825527"/>
              <a:gd name="connsiteY3" fmla="*/ 863883 h 1551834"/>
              <a:gd name="connsiteX4" fmla="*/ 1500204 w 1825527"/>
              <a:gd name="connsiteY4" fmla="*/ 1498291 h 1551834"/>
              <a:gd name="connsiteX5" fmla="*/ 734847 w 1825527"/>
              <a:gd name="connsiteY5" fmla="*/ 1551834 h 1551834"/>
              <a:gd name="connsiteX6" fmla="*/ 0 w 1825527"/>
              <a:gd name="connsiteY6" fmla="*/ 860031 h 1551834"/>
              <a:gd name="connsiteX0" fmla="*/ 0 w 1825527"/>
              <a:gd name="connsiteY0" fmla="*/ 880058 h 1571861"/>
              <a:gd name="connsiteX1" fmla="*/ 596772 w 1825527"/>
              <a:gd name="connsiteY1" fmla="*/ 0 h 1571861"/>
              <a:gd name="connsiteX2" fmla="*/ 1637663 w 1825527"/>
              <a:gd name="connsiteY2" fmla="*/ 20027 h 1571861"/>
              <a:gd name="connsiteX3" fmla="*/ 1825527 w 1825527"/>
              <a:gd name="connsiteY3" fmla="*/ 883910 h 1571861"/>
              <a:gd name="connsiteX4" fmla="*/ 1500204 w 1825527"/>
              <a:gd name="connsiteY4" fmla="*/ 1518318 h 1571861"/>
              <a:gd name="connsiteX5" fmla="*/ 734847 w 1825527"/>
              <a:gd name="connsiteY5" fmla="*/ 1571861 h 1571861"/>
              <a:gd name="connsiteX6" fmla="*/ 0 w 1825527"/>
              <a:gd name="connsiteY6" fmla="*/ 880058 h 1571861"/>
              <a:gd name="connsiteX0" fmla="*/ 0 w 1825527"/>
              <a:gd name="connsiteY0" fmla="*/ 880058 h 1573406"/>
              <a:gd name="connsiteX1" fmla="*/ 596772 w 1825527"/>
              <a:gd name="connsiteY1" fmla="*/ 0 h 1573406"/>
              <a:gd name="connsiteX2" fmla="*/ 1637663 w 1825527"/>
              <a:gd name="connsiteY2" fmla="*/ 20027 h 1573406"/>
              <a:gd name="connsiteX3" fmla="*/ 1825527 w 1825527"/>
              <a:gd name="connsiteY3" fmla="*/ 883910 h 1573406"/>
              <a:gd name="connsiteX4" fmla="*/ 1532009 w 1825527"/>
              <a:gd name="connsiteY4" fmla="*/ 1573406 h 1573406"/>
              <a:gd name="connsiteX5" fmla="*/ 734847 w 1825527"/>
              <a:gd name="connsiteY5" fmla="*/ 1571861 h 1573406"/>
              <a:gd name="connsiteX6" fmla="*/ 0 w 1825527"/>
              <a:gd name="connsiteY6" fmla="*/ 880058 h 157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573406">
                <a:moveTo>
                  <a:pt x="0" y="880058"/>
                </a:moveTo>
                <a:lnTo>
                  <a:pt x="596772" y="0"/>
                </a:lnTo>
                <a:lnTo>
                  <a:pt x="1637663" y="20027"/>
                </a:lnTo>
                <a:lnTo>
                  <a:pt x="1825527" y="883910"/>
                </a:lnTo>
                <a:lnTo>
                  <a:pt x="1532009" y="1573406"/>
                </a:lnTo>
                <a:lnTo>
                  <a:pt x="734847" y="1571861"/>
                </a:lnTo>
                <a:lnTo>
                  <a:pt x="0" y="880058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=""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634789" y="2565718"/>
            <a:ext cx="2047327" cy="1840010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  <a:gd name="connsiteX0" fmla="*/ 0 w 1965699"/>
              <a:gd name="connsiteY0" fmla="*/ 1001704 h 1773344"/>
              <a:gd name="connsiteX1" fmla="*/ 602936 w 1965699"/>
              <a:gd name="connsiteY1" fmla="*/ 0 h 1773344"/>
              <a:gd name="connsiteX2" fmla="*/ 1751692 w 1965699"/>
              <a:gd name="connsiteY2" fmla="*/ 23926 h 1773344"/>
              <a:gd name="connsiteX3" fmla="*/ 1965699 w 1965699"/>
              <a:gd name="connsiteY3" fmla="*/ 1009802 h 1773344"/>
              <a:gd name="connsiteX4" fmla="*/ 1635244 w 1965699"/>
              <a:gd name="connsiteY4" fmla="*/ 1773344 h 1773344"/>
              <a:gd name="connsiteX5" fmla="*/ 752612 w 1965699"/>
              <a:gd name="connsiteY5" fmla="*/ 1761784 h 1773344"/>
              <a:gd name="connsiteX6" fmla="*/ 0 w 1965699"/>
              <a:gd name="connsiteY6" fmla="*/ 1001704 h 1773344"/>
              <a:gd name="connsiteX0" fmla="*/ 0 w 1965699"/>
              <a:gd name="connsiteY0" fmla="*/ 1001704 h 1773344"/>
              <a:gd name="connsiteX1" fmla="*/ 602936 w 1965699"/>
              <a:gd name="connsiteY1" fmla="*/ 0 h 1773344"/>
              <a:gd name="connsiteX2" fmla="*/ 1629380 w 1965699"/>
              <a:gd name="connsiteY2" fmla="*/ 241445 h 1773344"/>
              <a:gd name="connsiteX3" fmla="*/ 1965699 w 1965699"/>
              <a:gd name="connsiteY3" fmla="*/ 1009802 h 1773344"/>
              <a:gd name="connsiteX4" fmla="*/ 1635244 w 1965699"/>
              <a:gd name="connsiteY4" fmla="*/ 1773344 h 1773344"/>
              <a:gd name="connsiteX5" fmla="*/ 752612 w 1965699"/>
              <a:gd name="connsiteY5" fmla="*/ 1761784 h 1773344"/>
              <a:gd name="connsiteX6" fmla="*/ 0 w 1965699"/>
              <a:gd name="connsiteY6" fmla="*/ 1001704 h 1773344"/>
              <a:gd name="connsiteX0" fmla="*/ 0 w 1965699"/>
              <a:gd name="connsiteY0" fmla="*/ 1001704 h 1773344"/>
              <a:gd name="connsiteX1" fmla="*/ 602936 w 1965699"/>
              <a:gd name="connsiteY1" fmla="*/ 0 h 1773344"/>
              <a:gd name="connsiteX2" fmla="*/ 1683020 w 1965699"/>
              <a:gd name="connsiteY2" fmla="*/ 166114 h 1773344"/>
              <a:gd name="connsiteX3" fmla="*/ 1965699 w 1965699"/>
              <a:gd name="connsiteY3" fmla="*/ 1009802 h 1773344"/>
              <a:gd name="connsiteX4" fmla="*/ 1635244 w 1965699"/>
              <a:gd name="connsiteY4" fmla="*/ 1773344 h 1773344"/>
              <a:gd name="connsiteX5" fmla="*/ 752612 w 1965699"/>
              <a:gd name="connsiteY5" fmla="*/ 1761784 h 1773344"/>
              <a:gd name="connsiteX6" fmla="*/ 0 w 1965699"/>
              <a:gd name="connsiteY6" fmla="*/ 1001704 h 1773344"/>
              <a:gd name="connsiteX0" fmla="*/ 0 w 1965699"/>
              <a:gd name="connsiteY0" fmla="*/ 1001704 h 1773344"/>
              <a:gd name="connsiteX1" fmla="*/ 602936 w 1965699"/>
              <a:gd name="connsiteY1" fmla="*/ 0 h 1773344"/>
              <a:gd name="connsiteX2" fmla="*/ 1701832 w 1965699"/>
              <a:gd name="connsiteY2" fmla="*/ 137515 h 1773344"/>
              <a:gd name="connsiteX3" fmla="*/ 1965699 w 1965699"/>
              <a:gd name="connsiteY3" fmla="*/ 1009802 h 1773344"/>
              <a:gd name="connsiteX4" fmla="*/ 1635244 w 1965699"/>
              <a:gd name="connsiteY4" fmla="*/ 1773344 h 1773344"/>
              <a:gd name="connsiteX5" fmla="*/ 752612 w 1965699"/>
              <a:gd name="connsiteY5" fmla="*/ 1761784 h 1773344"/>
              <a:gd name="connsiteX6" fmla="*/ 0 w 1965699"/>
              <a:gd name="connsiteY6" fmla="*/ 1001704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5699" h="1773344">
                <a:moveTo>
                  <a:pt x="0" y="1001704"/>
                </a:moveTo>
                <a:lnTo>
                  <a:pt x="602936" y="0"/>
                </a:lnTo>
                <a:lnTo>
                  <a:pt x="1701832" y="137515"/>
                </a:lnTo>
                <a:lnTo>
                  <a:pt x="1965699" y="1009802"/>
                </a:lnTo>
                <a:lnTo>
                  <a:pt x="1635244" y="1773344"/>
                </a:lnTo>
                <a:lnTo>
                  <a:pt x="752612" y="1761784"/>
                </a:lnTo>
                <a:lnTo>
                  <a:pt x="0" y="1001704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a16="http://schemas.microsoft.com/office/drawing/2014/main" id="{9718F2DE-BC8A-C832-1B40-9991CFFF11B0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5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КОТЛАССКОГО МУНИЦИПАЛЬНОГО ОКРУГА АРХАНГЕЛЬСКОЙ ОБЛАСТИ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КОТЛАССКОГО</a:t>
            </a:r>
            <a:r>
              <a:rPr lang="x-none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16" y="6306970"/>
            <a:ext cx="22685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rgbClr val="4756A0"/>
                </a:solidFill>
              </a:rPr>
              <a:t>* среднее значение по Архангельской области</a:t>
            </a:r>
            <a:endParaRPr lang="ru-RU" sz="800" dirty="0">
              <a:solidFill>
                <a:srgbClr val="4756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4C7367CC-2C8F-E4DC-E8B8-3D16B5436723}"/>
              </a:ext>
            </a:extLst>
          </p:cNvPr>
          <p:cNvSpPr/>
          <p:nvPr/>
        </p:nvSpPr>
        <p:spPr>
          <a:xfrm>
            <a:off x="825019" y="1504783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9CA13AC4-7435-DEEE-4605-E265104DD5A0}"/>
              </a:ext>
            </a:extLst>
          </p:cNvPr>
          <p:cNvSpPr/>
          <p:nvPr/>
        </p:nvSpPr>
        <p:spPr>
          <a:xfrm>
            <a:off x="825019" y="10901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767309" y="4087574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=""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01436"/>
              </p:ext>
            </p:extLst>
          </p:nvPr>
        </p:nvGraphicFramePr>
        <p:xfrm>
          <a:off x="870857" y="4578382"/>
          <a:ext cx="3208162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Таблица 44">
            <a:extLst>
              <a:ext uri="{FF2B5EF4-FFF2-40B4-BE49-F238E27FC236}">
                <a16:creationId xmlns="" xmlns:a16="http://schemas.microsoft.com/office/drawing/2014/main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72762"/>
              </p:ext>
            </p:extLst>
          </p:nvPr>
        </p:nvGraphicFramePr>
        <p:xfrm>
          <a:off x="851010" y="1090174"/>
          <a:ext cx="4497840" cy="2342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="" xmlns:a16="http://schemas.microsoft.com/office/drawing/2014/main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="" xmlns:a16="http://schemas.microsoft.com/office/drawing/2014/main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="" xmlns:a16="http://schemas.microsoft.com/office/drawing/2014/main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="" xmlns:a16="http://schemas.microsoft.com/office/drawing/2014/main" val="2298273598"/>
                    </a:ext>
                  </a:extLst>
                </a:gridCol>
              </a:tblGrid>
              <a:tr h="402203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6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x-none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6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8852991"/>
                  </a:ext>
                </a:extLst>
              </a:tr>
              <a:tr h="485144">
                <a:tc rowSpan="2">
                  <a:txBody>
                    <a:bodyPr/>
                    <a:lstStyle/>
                    <a:p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 работников</a:t>
                      </a:r>
                      <a:r>
                        <a:rPr lang="ru-RU" sz="7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(без субъектов малого предпринимательства)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74 164,7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84 159,6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5506270"/>
                  </a:ext>
                </a:extLst>
              </a:tr>
              <a:tr h="48514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  <a:r>
                        <a:rPr lang="en-US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  <a:r>
                        <a:rPr lang="en-US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7235586"/>
                  </a:ext>
                </a:extLst>
              </a:tr>
              <a:tr h="485144">
                <a:tc>
                  <a:txBody>
                    <a:bodyPr/>
                    <a:lstStyle/>
                    <a:p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 начисленной заработной платы - всего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</a:t>
                      </a:r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3 225 899,2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3 506 193,0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79490"/>
                  </a:ext>
                </a:extLst>
              </a:tr>
              <a:tr h="485144">
                <a:tc>
                  <a:txBody>
                    <a:bodyPr/>
                    <a:lstStyle/>
                    <a:p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работников (без внешних совместителей)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7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625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3 472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0292117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02ED880-7F9C-7522-6A34-8939D1C06451}"/>
              </a:ext>
            </a:extLst>
          </p:cNvPr>
          <p:cNvSpPr txBox="1"/>
          <p:nvPr/>
        </p:nvSpPr>
        <p:spPr>
          <a:xfrm>
            <a:off x="929789" y="3581426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=""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=""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5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КОТЛАССКОГО МУНИЦИПАЛЬНОГО ОКРУГА АРХАНГЕЛЬСКОЙ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en-US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01.01.2024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r>
              <a:rPr lang="en-US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01.01.2024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=""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="" xmlns:a16="http://schemas.microsoft.com/office/drawing/2014/main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0188" y="226971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="" xmlns:a16="http://schemas.microsoft.com/office/drawing/2014/main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0878" y="2748060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=""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=""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6599" y="5764069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=""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умеренно-континентальный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8" y="2758783"/>
            <a:ext cx="20488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13℃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июле +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17,6℃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/>
              <a:t>Среднегодовое количество осадков составляет 576 мм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=""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=""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C30F9616-4CA9-8FB9-426A-440D5B09B098}"/>
              </a:ext>
            </a:extLst>
          </p:cNvPr>
          <p:cNvSpPr txBox="1"/>
          <p:nvPr/>
        </p:nvSpPr>
        <p:spPr>
          <a:xfrm>
            <a:off x="770576" y="4979978"/>
            <a:ext cx="36119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территории округа покрыто лесами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Расчетная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лесосека  составляет  662,5 тыс. куб. м.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242,5 тыс. куб. м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спелые породы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420,0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куб. м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3320999" y="5568097"/>
            <a:ext cx="17759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6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типам почв Котласский </a:t>
            </a:r>
            <a:r>
              <a:rPr lang="ru-RU" sz="600" spc="-3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 относится </a:t>
            </a:r>
            <a:r>
              <a:rPr lang="ru-RU" sz="6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Северному центральному подзолистому региону. На территории района распространены почвы подзолистого, болотно-подзолистого, болотного и пойменного типов, преобладают подзолистые суглинки (около 60%). </a:t>
            </a:r>
            <a:endParaRPr lang="en-US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5860827" y="2784894"/>
            <a:ext cx="151767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запасов глин кирпичных и керамзитовых, песков строительных, песчано-гравийной смеси, подземных пресных и минеральных вод, лечебных грязей, торфа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57350817-E0E1-F8FA-9710-5BB6612E517F}"/>
              </a:ext>
            </a:extLst>
          </p:cNvPr>
          <p:cNvSpPr txBox="1"/>
          <p:nvPr/>
        </p:nvSpPr>
        <p:spPr>
          <a:xfrm>
            <a:off x="7944898" y="2352715"/>
            <a:ext cx="18189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месторождение суглинков и глин</a:t>
            </a:r>
          </a:p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месторождения </a:t>
            </a: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песков строительных и песчано-гравийной смеси </a:t>
            </a:r>
            <a:endParaRPr lang="ru-RU" sz="900" b="1" spc="-2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залежи </a:t>
            </a: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каменной соли </a:t>
            </a:r>
            <a:endParaRPr lang="ru-RU" sz="900" b="1" spc="-2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месторождения </a:t>
            </a: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лечебной иловой грязи и сероводородных вод </a:t>
            </a:r>
            <a:endParaRPr lang="ru-RU" sz="900" b="1" spc="-20" dirty="0" smtClean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торф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626211 га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2" y="5339692"/>
            <a:ext cx="190369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1,3 %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=""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=""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=""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BC46FF49-74DA-9C59-D684-B1B12D37A8F7}"/>
              </a:ext>
            </a:extLst>
          </p:cNvPr>
          <p:cNvSpPr txBox="1"/>
          <p:nvPr/>
        </p:nvSpPr>
        <p:spPr>
          <a:xfrm>
            <a:off x="7798492" y="5518079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туристических маршрутов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pPr>
              <a:lnSpc>
                <a:spcPts val="1220"/>
              </a:lnSpc>
            </a:pPr>
            <a:r>
              <a:rPr lang="ru-RU" sz="1100" b="1" spc="-2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музея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=""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324836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=""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548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690BC0E0-A47B-7C34-B2FA-E073E5D93F69}"/>
              </a:ext>
            </a:extLst>
          </p:cNvPr>
          <p:cNvSpPr txBox="1"/>
          <p:nvPr/>
        </p:nvSpPr>
        <p:spPr>
          <a:xfrm>
            <a:off x="826896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8B3D4C90-9F8B-ADB3-6F43-32DD9FCCC0A1}"/>
              </a:ext>
            </a:extLst>
          </p:cNvPr>
          <p:cNvSpPr txBox="1"/>
          <p:nvPr/>
        </p:nvSpPr>
        <p:spPr>
          <a:xfrm>
            <a:off x="826896" y="5116052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8289096E-232E-07AD-8087-A4968491C029}"/>
              </a:ext>
            </a:extLst>
          </p:cNvPr>
          <p:cNvSpPr txBox="1"/>
          <p:nvPr/>
        </p:nvSpPr>
        <p:spPr>
          <a:xfrm>
            <a:off x="1828506" y="476847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1466</a:t>
            </a:r>
            <a:r>
              <a:rPr lang="ru-RU" sz="11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</a:t>
            </a: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49026" y="2269713"/>
            <a:ext cx="2196000" cy="190733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=""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54473" y="2526106"/>
            <a:ext cx="128475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</a:t>
            </a:r>
            <a:r>
              <a:rPr lang="ru-RU" sz="11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акушерных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=""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54474" y="3260727"/>
            <a:ext cx="18698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=""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339764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=""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=""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=""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=""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476481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бассейнов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=""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0" y="4762587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9FA1CCCC-27F8-04AE-2D67-9FEF7E4963DB}"/>
              </a:ext>
            </a:extLst>
          </p:cNvPr>
          <p:cNvSpPr/>
          <p:nvPr/>
        </p:nvSpPr>
        <p:spPr>
          <a:xfrm>
            <a:off x="5305521" y="2136483"/>
            <a:ext cx="4482075" cy="1106725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Индивидуальные предприниматели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330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82B9E135-49A8-AFAE-B5ED-1983DB685625}"/>
              </a:ext>
            </a:extLst>
          </p:cNvPr>
          <p:cNvSpPr/>
          <p:nvPr/>
        </p:nvSpPr>
        <p:spPr>
          <a:xfrm>
            <a:off x="5406091" y="4650658"/>
            <a:ext cx="4397271" cy="1481337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Предприятия </a:t>
            </a:r>
            <a:r>
              <a:rPr lang="ru-RU" b="1" dirty="0">
                <a:solidFill>
                  <a:schemeClr val="tx1"/>
                </a:solidFill>
              </a:rPr>
              <a:t>бытового обслуживания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75F4BDB2-1DD7-9775-89B1-819D0A2A7FFF}"/>
              </a:ext>
            </a:extLst>
          </p:cNvPr>
          <p:cNvSpPr/>
          <p:nvPr/>
        </p:nvSpPr>
        <p:spPr>
          <a:xfrm>
            <a:off x="521110" y="919509"/>
            <a:ext cx="9271819" cy="847644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территории муниципального </a:t>
            </a:r>
            <a:r>
              <a:rPr lang="ru-RU" b="1" dirty="0" smtClean="0"/>
              <a:t>округа </a:t>
            </a:r>
            <a:r>
              <a:rPr lang="ru-RU" b="1" dirty="0"/>
              <a:t>осуществляют </a:t>
            </a:r>
            <a:r>
              <a:rPr lang="ru-RU" b="1" dirty="0" smtClean="0"/>
              <a:t>деятельность</a:t>
            </a:r>
            <a:endParaRPr lang="x-none" b="1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A2AD330D-FF13-7864-9E54-AAB88FE0D0E9}"/>
              </a:ext>
            </a:extLst>
          </p:cNvPr>
          <p:cNvSpPr/>
          <p:nvPr/>
        </p:nvSpPr>
        <p:spPr>
          <a:xfrm>
            <a:off x="521110" y="2136485"/>
            <a:ext cx="4431890" cy="1106724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Юридические лица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141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2D3A55BF-3247-B000-6EA4-E0D6AB1E9AFD}"/>
              </a:ext>
            </a:extLst>
          </p:cNvPr>
          <p:cNvSpPr/>
          <p:nvPr/>
        </p:nvSpPr>
        <p:spPr>
          <a:xfrm>
            <a:off x="611250" y="4558131"/>
            <a:ext cx="4513608" cy="1573865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Торговые объекты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92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Объекты общественного питания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7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КОТЛАССКОГО МУНИЦИПАЛЬНОГО ОКРУГА АРХАНГЕЛЬСКОЙ ОБЛАСТИ</a:t>
            </a:r>
          </a:p>
        </p:txBody>
      </p:sp>
      <p:sp>
        <p:nvSpPr>
          <p:cNvPr id="29" name="Скругленный прямоугольник 22">
            <a:extLst>
              <a:ext uri="{FF2B5EF4-FFF2-40B4-BE49-F238E27FC236}">
                <a16:creationId xmlns:a16="http://schemas.microsoft.com/office/drawing/2014/main" xmlns="" id="{9977536C-3870-4969-A4CA-0FEC5D3C256B}"/>
              </a:ext>
            </a:extLst>
          </p:cNvPr>
          <p:cNvSpPr/>
          <p:nvPr/>
        </p:nvSpPr>
        <p:spPr>
          <a:xfrm rot="10800000" flipV="1">
            <a:off x="515778" y="3360670"/>
            <a:ext cx="9271818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Торговля и услуги 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2973954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27184</TotalTime>
  <Words>2179</Words>
  <Application>Microsoft Office PowerPoint</Application>
  <PresentationFormat>Лист A4 (210x297 мм)</PresentationFormat>
  <Paragraphs>511</Paragraphs>
  <Slides>21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Мария Валентиновна Наумова</cp:lastModifiedBy>
  <cp:revision>279</cp:revision>
  <dcterms:created xsi:type="dcterms:W3CDTF">2023-11-22T14:19:10Z</dcterms:created>
  <dcterms:modified xsi:type="dcterms:W3CDTF">2024-10-14T06:06:48Z</dcterms:modified>
</cp:coreProperties>
</file>