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0" r:id="rId2"/>
    <p:sldId id="299" r:id="rId3"/>
    <p:sldId id="297" r:id="rId4"/>
    <p:sldId id="285" r:id="rId5"/>
    <p:sldId id="291" r:id="rId6"/>
    <p:sldId id="286" r:id="rId7"/>
    <p:sldId id="287" r:id="rId8"/>
    <p:sldId id="293" r:id="rId9"/>
    <p:sldId id="292" r:id="rId10"/>
    <p:sldId id="290" r:id="rId11"/>
    <p:sldId id="289" r:id="rId12"/>
    <p:sldId id="298" r:id="rId13"/>
    <p:sldId id="288" r:id="rId14"/>
    <p:sldId id="294" r:id="rId15"/>
    <p:sldId id="296" r:id="rId16"/>
  </p:sldIdLst>
  <p:sldSz cx="9144000" cy="5143500" type="screen16x9"/>
  <p:notesSz cx="6797675" cy="9872663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7B48841-0D12-42EA-9687-533945B6F5CB}">
          <p14:sldIdLst>
            <p14:sldId id="270"/>
          </p14:sldIdLst>
        </p14:section>
        <p14:section name="Раздел без заголовка" id="{3449892D-CEB8-4E23-8A0F-344AF9E666E2}">
          <p14:sldIdLst>
            <p14:sldId id="299"/>
            <p14:sldId id="297"/>
            <p14:sldId id="285"/>
            <p14:sldId id="291"/>
            <p14:sldId id="286"/>
            <p14:sldId id="287"/>
            <p14:sldId id="293"/>
            <p14:sldId id="292"/>
            <p14:sldId id="290"/>
            <p14:sldId id="289"/>
            <p14:sldId id="298"/>
            <p14:sldId id="288"/>
            <p14:sldId id="294"/>
            <p14:sldId id="29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ородина Татьяна Валериевна" initials="БТВ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85A4"/>
    <a:srgbClr val="FFCC66"/>
    <a:srgbClr val="FFFFCC"/>
    <a:srgbClr val="A79E67"/>
    <a:srgbClr val="CABB48"/>
    <a:srgbClr val="CF913F"/>
    <a:srgbClr val="339933"/>
    <a:srgbClr val="1E991B"/>
    <a:srgbClr val="FFFFFF"/>
    <a:srgbClr val="891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5540" autoAdjust="0"/>
  </p:normalViewPr>
  <p:slideViewPr>
    <p:cSldViewPr>
      <p:cViewPr>
        <p:scale>
          <a:sx n="120" d="100"/>
          <a:sy n="120" d="100"/>
        </p:scale>
        <p:origin x="-1374" y="-564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3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375" y="0"/>
            <a:ext cx="2945712" cy="493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0F9EFB-DA92-4650-9864-821F4D92686B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2" y="4689555"/>
            <a:ext cx="5439092" cy="444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522"/>
            <a:ext cx="2945712" cy="4935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375" y="9377522"/>
            <a:ext cx="2945712" cy="4935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FDA81D-B7E4-4844-A4B1-0BB534954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214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5E77B0-4D98-44AD-878A-78C073523E1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40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FDA81D-B7E4-4844-A4B1-0BB534954BA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424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0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38" y="3844925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23657-6862-44B8-AF15-27716EB47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3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C874-6EDA-4FCF-B5F9-67F0E26B6C10}" type="datetime1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0434E-07E0-426F-9AE0-3460427C9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291F-5BE9-486A-8A4F-CB15F61A67D7}" type="datetime1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40137-ACE5-4FDE-8466-4BE332F22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29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38" y="3844925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D994-28C2-4667-9C3B-7211CF2DB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14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0CEB-AC9D-470D-B90C-349DBFBC6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38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C5C50-816B-4410-9CEC-AD6388CF4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685A1-E33A-440A-89EA-4B20B72FC94B}" type="datetime1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11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9717-8134-4F26-A82B-55BE32267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40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F14D-6F86-40AC-80D2-9A0D6904AB24}" type="datetime1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7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AB3A-D2B2-43BE-B138-AF1E9468B5A9}" type="datetime1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63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131A8-C16E-4BD7-AAF0-113A9B15AF2E}" type="datetime1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768AE-3B7D-40A9-90EB-7FC79C068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23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C95686-CEA9-42A1-AE07-519B44710160}" type="datetime1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8" y="4398963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440352F-4B15-4D9A-9CA1-84B2ED2F0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20" r:id="rId2"/>
    <p:sldLayoutId id="2147484821" r:id="rId3"/>
    <p:sldLayoutId id="2147484822" r:id="rId4"/>
    <p:sldLayoutId id="2147484823" r:id="rId5"/>
    <p:sldLayoutId id="2147484824" r:id="rId6"/>
    <p:sldLayoutId id="2147484825" r:id="rId7"/>
    <p:sldLayoutId id="2147484826" r:id="rId8"/>
    <p:sldLayoutId id="2147484816" r:id="rId9"/>
    <p:sldLayoutId id="2147484817" r:id="rId10"/>
    <p:sldLayoutId id="2147484818" r:id="rId11"/>
    <p:sldLayoutId id="214748482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0" y="2643760"/>
            <a:ext cx="9144000" cy="15113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  <a:cs typeface="Times New Roman" pitchFamily="18" charset="0"/>
              </a:rPr>
              <a:t/>
            </a:r>
            <a:br>
              <a:rPr lang="ru-RU" sz="2400" dirty="0" smtClean="0">
                <a:latin typeface="+mn-lt"/>
                <a:cs typeface="Times New Roman" pitchFamily="18" charset="0"/>
              </a:rPr>
            </a:br>
            <a:r>
              <a:rPr lang="ru-RU" sz="2400" dirty="0" smtClean="0">
                <a:latin typeface="+mn-lt"/>
                <a:cs typeface="Times New Roman" pitchFamily="18" charset="0"/>
              </a:rPr>
              <a:t>УСН, НДС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– новеллы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с 01.01.2025</a:t>
            </a:r>
            <a:br>
              <a:rPr lang="ru-RU" sz="2400" dirty="0" smtClean="0">
                <a:latin typeface="+mn-lt"/>
                <a:cs typeface="Times New Roman" pitchFamily="18" charset="0"/>
              </a:rPr>
            </a:br>
            <a:r>
              <a:rPr lang="ru-RU" sz="2400" dirty="0" smtClean="0">
                <a:latin typeface="+mn-lt"/>
                <a:cs typeface="Times New Roman" pitchFamily="18" charset="0"/>
              </a:rPr>
              <a:t> </a:t>
            </a:r>
            <a:endParaRPr lang="ru-RU" sz="2400" b="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9942"/>
            <a:ext cx="6400800" cy="432048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ru-RU" sz="1800" b="1" dirty="0" smtClean="0"/>
              <a:t>Начальник отдела камерального контроля НДС </a:t>
            </a:r>
            <a:r>
              <a:rPr lang="ru-RU" sz="1800" b="1" smtClean="0"/>
              <a:t>№ </a:t>
            </a:r>
            <a:r>
              <a:rPr lang="ru-RU" sz="1800" b="1" smtClean="0"/>
              <a:t>1 </a:t>
            </a:r>
            <a:endParaRPr lang="ru-RU" sz="1800" b="1" dirty="0" smtClean="0"/>
          </a:p>
          <a:p>
            <a:pPr eaLnBrk="1" hangingPunct="1">
              <a:defRPr/>
            </a:pPr>
            <a:r>
              <a:rPr lang="ru-RU" sz="1800" b="1" dirty="0" smtClean="0"/>
              <a:t>Наталья Ивановна Манухина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851650"/>
            <a:ext cx="9144000" cy="100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  <a:normAutofit/>
          </a:bodyPr>
          <a:lstStyle>
            <a:lvl1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dirty="0" smtClean="0">
                <a:latin typeface="+mn-lt"/>
                <a:cs typeface="Times New Roman" pitchFamily="18" charset="0"/>
              </a:rPr>
              <a:t>УФНС России по Архангельской области </a:t>
            </a:r>
          </a:p>
          <a:p>
            <a:pPr algn="ctr"/>
            <a:r>
              <a:rPr lang="ru-RU" sz="2000" dirty="0" smtClean="0">
                <a:latin typeface="+mn-lt"/>
                <a:cs typeface="Times New Roman" pitchFamily="18" charset="0"/>
              </a:rPr>
              <a:t>и Ненецкому автономному округу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460" y="2067680"/>
            <a:ext cx="7632700" cy="187226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0" algn="just" defTabSz="816296" eaLnBrk="1" hangingPunct="1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lt1"/>
                </a:solidFill>
                <a:latin typeface="+mn-lt"/>
              </a:rPr>
              <a:t>          В </a:t>
            </a:r>
            <a:r>
              <a:rPr lang="ru-RU" sz="1600" dirty="0">
                <a:solidFill>
                  <a:schemeClr val="lt1"/>
                </a:solidFill>
                <a:latin typeface="+mn-lt"/>
              </a:rPr>
              <a:t>случае </a:t>
            </a:r>
            <a:r>
              <a:rPr lang="ru-RU" sz="1600" dirty="0" smtClean="0">
                <a:solidFill>
                  <a:schemeClr val="lt1"/>
                </a:solidFill>
                <a:latin typeface="+mn-lt"/>
              </a:rPr>
              <a:t>наличия </a:t>
            </a:r>
            <a:r>
              <a:rPr lang="ru-RU" sz="1600" dirty="0">
                <a:solidFill>
                  <a:schemeClr val="lt1"/>
                </a:solidFill>
                <a:latin typeface="+mn-lt"/>
              </a:rPr>
              <a:t>доходов от операций, не подлежащих налогообложению НДС в соответствии со статьями 146, 149 НК РФ, НДС с таких доходов не исчисляется, но обязанность по предоставлению декларации по НДС сохраняется, суммы дохода подлежат отражению в Разделе 7 </a:t>
            </a:r>
            <a:r>
              <a:rPr lang="ru-RU" sz="1600" dirty="0" smtClean="0">
                <a:solidFill>
                  <a:schemeClr val="lt1"/>
                </a:solidFill>
                <a:latin typeface="+mn-lt"/>
              </a:rPr>
              <a:t>декларации по НДС.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699" cy="1148829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Операции, освобождаемые от уплаты НДС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8D994-28C2-4667-9C3B-7211CF2DB14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99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7405" indent="-342900" algn="just">
              <a:buFont typeface="Wingdings" pitchFamily="2" charset="2"/>
              <a:buChar char="q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Декларация по НДС предоставляется по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установленному формату в электронной форме по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ТКС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через оператора электронного документооборота в срок не позднее 25-го числа месяца, следующего за истекшим налоговым периодом</a:t>
            </a:r>
          </a:p>
          <a:p>
            <a:pPr marL="627405" indent="-342900" algn="just">
              <a:buFont typeface="Wingdings" pitchFamily="2" charset="2"/>
              <a:buChar char="q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Уплата налога производится равными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долями в течение трех месяцев, следующих за истекшим кварталом. Срок - не позднее 28-го числа каждого месяца </a:t>
            </a: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627405" indent="-342900" algn="just">
              <a:buFont typeface="Wingdings" pitchFamily="2" charset="2"/>
              <a:buChar char="q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Налог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уплачивается посредством перечисления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ЕНП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Сроки предоставления отчетности по НДС и сроки уплаты налога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8D994-28C2-4667-9C3B-7211CF2DB14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97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450" y="1563610"/>
            <a:ext cx="7632700" cy="3206749"/>
          </a:xfrm>
        </p:spPr>
        <p:txBody>
          <a:bodyPr/>
          <a:lstStyle/>
          <a:p>
            <a:pPr marL="570255" indent="-285750" algn="just">
              <a:buFont typeface="Wingdings" pitchFamily="2" charset="2"/>
              <a:buChar char="q"/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доходов за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предыдущий календарный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год составляет не более 2 млрд руб.</a:t>
            </a:r>
          </a:p>
          <a:p>
            <a:pPr marL="570255" indent="-285750" algn="just">
              <a:buFont typeface="Wingdings" pitchFamily="2" charset="2"/>
              <a:buChar char="q"/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удельный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вес доходов от реализации услуг общепита в общей сумме доходов за прошлый год составляет 70% или более.</a:t>
            </a:r>
          </a:p>
          <a:p>
            <a:pPr marL="570255" indent="-285750" algn="just">
              <a:buFont typeface="Wingdings" pitchFamily="2" charset="2"/>
              <a:buChar char="q"/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среднемесячный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размер выплат, начисленных физлицам за прошлый год, должен быть не ниже среднемесячной начисленной зарплаты за прошлый год в каждом регионе РФ, в налоговый орган которого налогоплательщик представил расчет по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страх.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взносам за прошлый календарный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pPr algn="just"/>
            <a:endParaRPr lang="ru-RU" sz="600" b="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!!! Информация о размере среднемесячной начисленной заработной платы по субъектам Российской Федерации по видам экономической деятельности размещена на сайте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www.fedstat.ru</a:t>
            </a:r>
            <a:endParaRPr lang="ru-RU" sz="1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Условия освобождения услуг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общепита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 уплаты НДС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8D994-28C2-4667-9C3B-7211CF2DB14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0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466715"/>
              </p:ext>
            </p:extLst>
          </p:nvPr>
        </p:nvGraphicFramePr>
        <p:xfrm>
          <a:off x="1115520" y="1995670"/>
          <a:ext cx="7056980" cy="2508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6271"/>
                <a:gridCol w="3850709"/>
              </a:tblGrid>
              <a:tr h="2508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Преимущества использования электронного документооборота – это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dirty="0">
                          <a:effectLst/>
                        </a:rPr>
                        <a:t>Ускорение </a:t>
                      </a:r>
                      <a:r>
                        <a:rPr lang="ru-RU" sz="1600" dirty="0" smtClean="0">
                          <a:effectLst/>
                        </a:rPr>
                        <a:t>бизнес-процессов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dirty="0">
                          <a:effectLst/>
                        </a:rPr>
                        <a:t>Избавление от бумажных архивов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dirty="0">
                          <a:effectLst/>
                        </a:rPr>
                        <a:t>Снижение издержек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dirty="0">
                          <a:effectLst/>
                        </a:rPr>
                        <a:t>Снижение трудозатрат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dirty="0">
                          <a:effectLst/>
                        </a:rPr>
                        <a:t>Повышение оперативности получение информации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dirty="0">
                          <a:effectLst/>
                        </a:rPr>
                        <a:t>Сокращение ошибок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dirty="0">
                          <a:effectLst/>
                        </a:rPr>
                        <a:t>Повышение эффективности (исключение ручного ввода)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Электронный документооборот </a:t>
            </a:r>
            <a:r>
              <a:rPr lang="ru-RU" sz="3600" dirty="0"/>
              <a:t>с контрагентами</a:t>
            </a:r>
            <a:br>
              <a:rPr lang="ru-RU" sz="3600" dirty="0"/>
            </a:br>
            <a:r>
              <a:rPr lang="ru-RU" sz="2000" dirty="0"/>
              <a:t>Приказом ФНС России от 19.12.2023 № ЕД-7-26/970@ утвержден формат счета-фактуры в электронной форме.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8D994-28C2-4667-9C3B-7211CF2DB14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3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574909"/>
              </p:ext>
            </p:extLst>
          </p:nvPr>
        </p:nvGraphicFramePr>
        <p:xfrm>
          <a:off x="1115520" y="1995670"/>
          <a:ext cx="7056980" cy="2508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6980"/>
              </a:tblGrid>
              <a:tr h="25082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  С 01.01.2025 налогоплательщики УСН, которые обязаны исчислять и уплачивать НДС в бюджет, осуществляющие расчеты с применением ККТ и выбравшие уплату НДС по специальной ставке (5% или 7%), должны перейти на указание новых ставок НДС в кассовых чеках в соответствии с изменениями, вносимыми в Приказ ФНС России от 14.09.2020 N ЕД-7-20/662@.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Порядок применения чеков ККТ налогоплательщиками </a:t>
            </a:r>
            <a:r>
              <a:rPr lang="ru-RU" sz="3600" dirty="0" smtClean="0"/>
              <a:t>УСН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8D994-28C2-4667-9C3B-7211CF2DB14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70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8388424" y="4443958"/>
            <a:ext cx="504825" cy="440754"/>
          </a:xfrm>
        </p:spPr>
        <p:txBody>
          <a:bodyPr/>
          <a:lstStyle/>
          <a:p>
            <a:pPr>
              <a:defRPr/>
            </a:pPr>
            <a:fld id="{0F576171-B9FE-441C-88E4-E502501FD63E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356153" y="627534"/>
            <a:ext cx="8464319" cy="360040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2813" fontAlgn="base">
              <a:spcBef>
                <a:spcPts val="0"/>
              </a:spcBef>
              <a:spcAft>
                <a:spcPct val="0"/>
              </a:spcAft>
            </a:pPr>
            <a:endParaRPr lang="ru-RU" sz="2000" dirty="0" smtClean="0"/>
          </a:p>
          <a:p>
            <a:pPr algn="ctr"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2000" smtClean="0"/>
              <a:t>Федеральный </a:t>
            </a:r>
            <a:r>
              <a:rPr lang="ru-RU" sz="2000" dirty="0"/>
              <a:t>закон </a:t>
            </a:r>
            <a:r>
              <a:rPr lang="ru-RU" sz="2000" dirty="0" smtClean="0"/>
              <a:t>от 12.07.2024 № 176-ФЗ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ctr" defTabSz="912813" fontAlgn="base">
              <a:spcBef>
                <a:spcPts val="0"/>
              </a:spcBef>
              <a:spcAft>
                <a:spcPct val="0"/>
              </a:spcAft>
            </a:pPr>
            <a:endParaRPr lang="ru-RU" sz="2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04547B7-6B0B-4E3A-BA23-45CF13BF54EC}"/>
              </a:ext>
            </a:extLst>
          </p:cNvPr>
          <p:cNvSpPr/>
          <p:nvPr/>
        </p:nvSpPr>
        <p:spPr>
          <a:xfrm>
            <a:off x="899589" y="1419622"/>
            <a:ext cx="7488835" cy="1442309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>
            <a:outerShdw blurRad="431800" sx="102000" sy="102000" algn="ct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36000" tIns="36000" rIns="72000" bIns="36000" rtlCol="0" anchor="ctr">
            <a:spAutoFit/>
          </a:bodyPr>
          <a:lstStyle/>
          <a:p>
            <a:pPr algn="just"/>
            <a:r>
              <a:rPr lang="ru-RU" sz="14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Ф</a:t>
            </a:r>
            <a:r>
              <a:rPr lang="ru-RU" sz="1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ормализовано понятие дробление бизнеса (</a:t>
            </a:r>
            <a:r>
              <a:rPr lang="ru-RU" sz="1400" b="1" dirty="0" err="1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пп</a:t>
            </a:r>
            <a:r>
              <a:rPr lang="ru-RU" sz="1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. 1 ч. 1 ст. 6 ФЗ)</a:t>
            </a:r>
          </a:p>
          <a:p>
            <a:pPr algn="just"/>
            <a:endParaRPr lang="ru-RU" sz="800" dirty="0" smtClean="0">
              <a:solidFill>
                <a:srgbClr val="005AA9"/>
              </a:solidFill>
              <a:ea typeface="+mj-ea"/>
              <a:cs typeface="+mj-cs"/>
            </a:endParaRP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ea typeface="+mj-ea"/>
                <a:cs typeface="+mj-cs"/>
              </a:rPr>
              <a:t>ДРОБЛЕНИЕ БИЗНЕСА </a:t>
            </a:r>
            <a:r>
              <a:rPr lang="ru-RU" sz="1100" dirty="0" smtClean="0">
                <a:solidFill>
                  <a:schemeClr val="tx1"/>
                </a:solidFill>
                <a:ea typeface="+mj-ea"/>
                <a:cs typeface="+mj-cs"/>
              </a:rPr>
              <a:t>- разделение </a:t>
            </a:r>
            <a:r>
              <a:rPr lang="ru-RU" sz="1100" dirty="0">
                <a:solidFill>
                  <a:schemeClr val="tx1"/>
                </a:solidFill>
                <a:ea typeface="+mj-ea"/>
                <a:cs typeface="+mj-cs"/>
              </a:rPr>
              <a:t>единой предпринимательской деятельности между несколькими формально самостоятельными лицами (организациями, индивидуальными предпринимателями</a:t>
            </a:r>
            <a:r>
              <a:rPr lang="ru-RU" sz="1100" dirty="0" smtClean="0">
                <a:solidFill>
                  <a:schemeClr val="tx1"/>
                </a:solidFill>
                <a:ea typeface="+mj-ea"/>
                <a:cs typeface="+mj-cs"/>
              </a:rPr>
              <a:t>) (далее в ст. 5 ФЗ – группа лиц), </a:t>
            </a:r>
            <a:r>
              <a:rPr lang="ru-RU" sz="1100" dirty="0">
                <a:solidFill>
                  <a:schemeClr val="tx1"/>
                </a:solidFill>
                <a:ea typeface="+mj-ea"/>
                <a:cs typeface="+mj-cs"/>
              </a:rPr>
              <a:t>в отношении которых осуществляется контроль одними и теми же лицами, направленное исключительно или преимущественно на занижение сумм налогов путем применения специальных налоговых </a:t>
            </a:r>
            <a:r>
              <a:rPr lang="ru-RU" sz="1100" dirty="0" smtClean="0">
                <a:solidFill>
                  <a:schemeClr val="tx1"/>
                </a:solidFill>
                <a:ea typeface="+mj-ea"/>
                <a:cs typeface="+mj-cs"/>
              </a:rPr>
              <a:t>режимов с превышением предусмотренных статьей 54.1 НК РФ пределов осуществления прав по исчислению налоговой базы и (или) суммы налогов.</a:t>
            </a:r>
            <a:endParaRPr lang="ru-RU" sz="11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pic>
        <p:nvPicPr>
          <p:cNvPr id="9" name="Picture 4" descr="C:\Users\2900-05-520\Desktop\Оборот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3" y="1909114"/>
            <a:ext cx="504056" cy="46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04547B7-6B0B-4E3A-BA23-45CF13BF54EC}"/>
              </a:ext>
            </a:extLst>
          </p:cNvPr>
          <p:cNvSpPr/>
          <p:nvPr/>
        </p:nvSpPr>
        <p:spPr>
          <a:xfrm>
            <a:off x="899591" y="3249857"/>
            <a:ext cx="7488833" cy="949866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>
            <a:outerShdw blurRad="431800" sx="102000" sy="102000" algn="ct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36000" tIns="36000" rIns="72000" bIns="36000" rtlCol="0" anchor="ctr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Формализовано понятие добровольный отказ от дробления бизнеса (</a:t>
            </a:r>
            <a:r>
              <a:rPr lang="ru-RU" sz="1400" b="1" dirty="0" err="1">
                <a:solidFill>
                  <a:srgbClr val="005AA9"/>
                </a:solidFill>
              </a:rPr>
              <a:t>пп</a:t>
            </a:r>
            <a:r>
              <a:rPr lang="ru-RU" sz="1400" b="1" dirty="0">
                <a:solidFill>
                  <a:srgbClr val="005AA9"/>
                </a:solidFill>
              </a:rPr>
              <a:t>. </a:t>
            </a:r>
            <a:r>
              <a:rPr lang="ru-RU" sz="1400" b="1" dirty="0" smtClean="0">
                <a:solidFill>
                  <a:srgbClr val="005AA9"/>
                </a:solidFill>
              </a:rPr>
              <a:t>2 ч. </a:t>
            </a:r>
            <a:r>
              <a:rPr lang="ru-RU" sz="1400" b="1" dirty="0">
                <a:solidFill>
                  <a:srgbClr val="005AA9"/>
                </a:solidFill>
              </a:rPr>
              <a:t>1 ст. 6 ФЗ</a:t>
            </a:r>
            <a:r>
              <a:rPr lang="ru-RU" sz="1400" b="1" dirty="0" smtClean="0">
                <a:solidFill>
                  <a:srgbClr val="005AA9"/>
                </a:solidFill>
              </a:rPr>
              <a:t>)</a:t>
            </a:r>
            <a:endParaRPr lang="ru-RU" sz="1400" b="1" dirty="0" smtClean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ru-RU" sz="900" dirty="0" smtClean="0">
              <a:solidFill>
                <a:srgbClr val="005AA9"/>
              </a:solidFill>
              <a:ea typeface="+mj-ea"/>
              <a:cs typeface="+mj-cs"/>
            </a:endParaRP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ea typeface="+mj-ea"/>
                <a:cs typeface="+mj-cs"/>
              </a:rPr>
              <a:t>ДОБРОВОЛЬНЫЙ ОТКАЗ ОТ ДРОБЛЕНИЯ БИЗНЕСА </a:t>
            </a:r>
            <a:r>
              <a:rPr lang="ru-RU" sz="1100" dirty="0" smtClean="0">
                <a:solidFill>
                  <a:schemeClr val="tx1"/>
                </a:solidFill>
                <a:ea typeface="+mj-ea"/>
                <a:cs typeface="+mj-cs"/>
              </a:rPr>
              <a:t>- исчисление </a:t>
            </a:r>
            <a:r>
              <a:rPr lang="ru-RU" sz="1100" dirty="0">
                <a:solidFill>
                  <a:schemeClr val="tx1"/>
                </a:solidFill>
                <a:ea typeface="+mj-ea"/>
                <a:cs typeface="+mj-cs"/>
              </a:rPr>
              <a:t>и уплата </a:t>
            </a:r>
            <a:r>
              <a:rPr lang="ru-RU" sz="1100" dirty="0" smtClean="0">
                <a:solidFill>
                  <a:schemeClr val="tx1"/>
                </a:solidFill>
                <a:ea typeface="+mj-ea"/>
                <a:cs typeface="+mj-cs"/>
              </a:rPr>
              <a:t>лицами</a:t>
            </a:r>
            <a:r>
              <a:rPr lang="ru-RU" sz="1100" dirty="0">
                <a:solidFill>
                  <a:schemeClr val="tx1"/>
                </a:solidFill>
                <a:ea typeface="+mj-ea"/>
                <a:cs typeface="+mj-cs"/>
              </a:rPr>
              <a:t>, </a:t>
            </a:r>
            <a:r>
              <a:rPr lang="ru-RU" sz="1100" dirty="0" smtClean="0">
                <a:solidFill>
                  <a:schemeClr val="tx1"/>
                </a:solidFill>
                <a:ea typeface="+mj-ea"/>
                <a:cs typeface="+mj-cs"/>
              </a:rPr>
              <a:t>участвовавшими в дроблении бизнеса, налогов в размере, определенном в результате консолидации по всей группе лиц доходов и </a:t>
            </a:r>
            <a:r>
              <a:rPr lang="ru-RU" sz="1100" dirty="0">
                <a:solidFill>
                  <a:schemeClr val="tx1"/>
                </a:solidFill>
                <a:ea typeface="+mj-ea"/>
                <a:cs typeface="+mj-cs"/>
              </a:rPr>
              <a:t>(или) других показателей, соблюдение которых является условием для применения специальных режимов </a:t>
            </a:r>
            <a:r>
              <a:rPr lang="ru-RU" sz="1100" dirty="0" smtClean="0">
                <a:solidFill>
                  <a:schemeClr val="tx1"/>
                </a:solidFill>
                <a:ea typeface="+mj-ea"/>
                <a:cs typeface="+mj-cs"/>
              </a:rPr>
              <a:t>налогообложения.</a:t>
            </a:r>
            <a:endParaRPr lang="ru-RU" sz="11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pic>
        <p:nvPicPr>
          <p:cNvPr id="13" name="Picture 4" descr="C:\Users\2900-05-520\Desktop\Оборот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3" y="3493128"/>
            <a:ext cx="504056" cy="46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99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6171-B9FE-441C-88E4-E502501FD63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255320" y="1350048"/>
            <a:ext cx="8568952" cy="2160240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2800" dirty="0" smtClean="0"/>
              <a:t>Федеральный закон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400" dirty="0"/>
              <a:t>«О внесении изменений в части первую и вторую НК РФ и отдельные законодательные </a:t>
            </a:r>
            <a:r>
              <a:rPr lang="ru-RU" sz="2400" dirty="0" smtClean="0"/>
              <a:t>акты РФ и </a:t>
            </a:r>
          </a:p>
          <a:p>
            <a:pPr algn="ctr"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2400" dirty="0" smtClean="0"/>
              <a:t>признание утратившими силу отдельных положений законодательных актов РФ» от 12.07.2024 № 176-ФЗ с изменениями, внесенными Федеральными законами от 29.10.2024 № 362-ФЗ и № 367-ФЗ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5602" y="3313419"/>
            <a:ext cx="868350" cy="393738"/>
          </a:xfrm>
          <a:prstGeom prst="rect">
            <a:avLst/>
          </a:prstGeom>
        </p:spPr>
        <p:txBody>
          <a:bodyPr vert="horz" wrap="none" lIns="100932" tIns="50460" rIns="100932" bIns="50460" rtlCol="0" anchor="ctr">
            <a:normAutofit fontScale="92500" lnSpcReduction="20000"/>
          </a:bodyPr>
          <a:lstStyle/>
          <a:p>
            <a:pPr algn="ctr" defTabSz="1009095">
              <a:spcBef>
                <a:spcPct val="0"/>
              </a:spcBef>
            </a:pPr>
            <a:endParaRPr lang="ru-RU" sz="25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2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5" y="465483"/>
            <a:ext cx="7320689" cy="4361611"/>
          </a:xfrm>
        </p:spPr>
        <p:txBody>
          <a:bodyPr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Письмо ФНС России от 17.10.2024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 СД-4-3/11815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@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«Методические рекомендации по НДС для УСН»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48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242" fontAlgn="base">
              <a:spcBef>
                <a:spcPct val="0"/>
              </a:spcBef>
              <a:spcAft>
                <a:spcPct val="0"/>
              </a:spcAft>
              <a:defRPr/>
            </a:pPr>
            <a:fld id="{BF026D51-7491-46F3-B142-FB87D213AA62}" type="slidenum">
              <a:rPr lang="ru-RU"/>
              <a:pPr defTabSz="816242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16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325804"/>
              </p:ext>
            </p:extLst>
          </p:nvPr>
        </p:nvGraphicFramePr>
        <p:xfrm>
          <a:off x="611450" y="1635620"/>
          <a:ext cx="763270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500"/>
                <a:gridCol w="4032200"/>
              </a:tblGrid>
              <a:tr h="160410">
                <a:tc grid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Совокупный доход за предыдущий год более 60 млн руб., определяется вне зависимости от применяемой системы налогообложения</a:t>
                      </a:r>
                      <a:endParaRPr lang="ru-RU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Пониженные ставки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НДС (5%, 7%)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Общеустановленные ставки (10%, 20%, 0%)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УСН – плательщик НДС, ставка налога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8D994-28C2-4667-9C3B-7211CF2DB14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59540" y="3795920"/>
            <a:ext cx="6480900" cy="7201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440" y="2715770"/>
            <a:ext cx="7777080" cy="1806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В 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случае начала применения специальной ставки по НДС налогоплательщик УСН, который обязан исчислять и уплачивать НДС в бюджет, должен применять специальные ставки НДС последовательно в течение 12 кварталов (кроме случаев, при которых налогоплательщик утратит право на применение УСН либо у налогоплательщика возникнет основание для освобождения от </a:t>
            </a: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НДС). При 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выборе общеустановленных ставок НДС налогоплательщик УСН, который обязан исчислять и уплачивать НДС в бюджет, вправе перейти на применение специальной ставки НДС без такого ограничения с начала очередного налогового периода (квартала).</a:t>
            </a:r>
          </a:p>
        </p:txBody>
      </p:sp>
    </p:spTree>
    <p:extLst>
      <p:ext uri="{BB962C8B-B14F-4D97-AF65-F5344CB8AC3E}">
        <p14:creationId xmlns:p14="http://schemas.microsoft.com/office/powerpoint/2010/main" val="9494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384926"/>
              </p:ext>
            </p:extLst>
          </p:nvPr>
        </p:nvGraphicFramePr>
        <p:xfrm>
          <a:off x="629572" y="1563610"/>
          <a:ext cx="7774956" cy="211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376"/>
                <a:gridCol w="4176580"/>
              </a:tblGrid>
              <a:tr h="136819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 менее 60 млн руб.</a:t>
                      </a:r>
                      <a:endParaRPr lang="ru-RU" sz="1400" b="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</a:t>
                      </a:r>
                      <a:r>
                        <a:rPr lang="ru-RU" sz="1400" b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освобождение от уплаты НДС </a:t>
                      </a:r>
                      <a:br>
                        <a:rPr lang="ru-RU" sz="1400" b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(ст. 145 НК РФ), определяется ежегодно. </a:t>
                      </a:r>
                      <a:br>
                        <a:rPr lang="ru-RU" sz="1400" b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этом, начиная с 1-го числа месяца, следующего за месяцем превышения 60 млн руб., налогоплательщик УСН обязан исчислять и уплачивать НДС в бюджет.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 от 60 млн руб. до 250 млн руб.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5% без предъявления</a:t>
                      </a:r>
                      <a:r>
                        <a:rPr lang="ru-RU" sz="14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НДС к вычету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 от</a:t>
                      </a:r>
                      <a:r>
                        <a:rPr lang="ru-RU" sz="14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250 млн руб. до 450 млн руб.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7% без предъявления НДС к вычету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Критерии применения пониженных ставок плательщиками УСН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8D994-28C2-4667-9C3B-7211CF2DB14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59540" y="3795920"/>
            <a:ext cx="6480900" cy="7201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8402" y="3791117"/>
            <a:ext cx="7803175" cy="1044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750"/>
              </a:spcAft>
              <a:buSzPts val="1000"/>
              <a:tabLst>
                <a:tab pos="457200" algn="l"/>
              </a:tabLst>
            </a:pP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Пример для вновь созданных организаций!</a:t>
            </a:r>
          </a:p>
          <a:p>
            <a:pPr lvl="0" algn="just">
              <a:lnSpc>
                <a:spcPct val="115000"/>
              </a:lnSpc>
              <a:spcAft>
                <a:spcPts val="750"/>
              </a:spcAft>
              <a:buSzPts val="1000"/>
              <a:tabLst>
                <a:tab pos="457200" algn="l"/>
              </a:tabLst>
            </a:pP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Организация создана в феврале 2025 года. В мае 2025 года доходы с даты создания организации превысили 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60 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млн 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руб. 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и составили 65 млн 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руб. 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Соответственно с февраля по май 2025 года налогоплательщик не исчисляет и не уплачивает 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НДС, 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а по операциям с 1 июня 2025 года должен начать исчислять и уплачивать НДС в бюджет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1400" dirty="0"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999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121351"/>
              </p:ext>
            </p:extLst>
          </p:nvPr>
        </p:nvGraphicFramePr>
        <p:xfrm>
          <a:off x="827480" y="1563610"/>
          <a:ext cx="76327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662"/>
                <a:gridCol w="4752038"/>
              </a:tblGrid>
              <a:tr h="160410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применяются вычеты</a:t>
                      </a:r>
                      <a:endParaRPr lang="ru-RU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заявлено освобождение, а также </a:t>
                      </a:r>
                      <a:br>
                        <a:rPr lang="ru-RU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применении пониженных ставок 5%, 7%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Применяются вычеты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обычных ставках 10%, 20% , 0%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Право на вычеты по НДС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8D994-28C2-4667-9C3B-7211CF2DB14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547580" y="3277361"/>
            <a:ext cx="583281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660" y="3363860"/>
            <a:ext cx="3744520" cy="37070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481" y="2868322"/>
            <a:ext cx="74170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между применением общеустановленных ставок НДС (20%, 10%, 0%) или специальных ставок НДС (5% или 7%) может быть сделан исходя из структуры затрат налогоплательщика УСН, который обязан исчислять и уплачивать НДС в бюджет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применяемой ставки НДС налогоплательщиком самостоятельно.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44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907301"/>
              </p:ext>
            </p:extLst>
          </p:nvPr>
        </p:nvGraphicFramePr>
        <p:xfrm>
          <a:off x="683460" y="2139690"/>
          <a:ext cx="76327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700"/>
              </a:tblGrid>
              <a:tr h="160410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Товары (работы, услуги) и имущественные права предназначены для деятельности, облагаемой НДС (ст. 172 НК РФ)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Товары (работы, услуги) и имущественные права  поставлены на учет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Поставщиком выставлен счет-фактура (ст. 169 НК РФ)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применяется освобождение от уплаты НДС (ст.145 НК РФ)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Tx/>
                        <a:buNone/>
                      </a:pPr>
                      <a:endParaRPr lang="ru-RU" sz="16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8" y="558800"/>
            <a:ext cx="7921362" cy="1292849"/>
          </a:xfrm>
        </p:spPr>
        <p:txBody>
          <a:bodyPr/>
          <a:lstStyle/>
          <a:p>
            <a:pPr algn="ctr"/>
            <a:r>
              <a:rPr lang="ru-RU" sz="3200" dirty="0" smtClean="0"/>
              <a:t>Условия предъявления </a:t>
            </a:r>
            <a:r>
              <a:rPr lang="ru-RU" sz="3200" dirty="0"/>
              <a:t>НДС к вычету плательщиками </a:t>
            </a:r>
            <a:r>
              <a:rPr lang="ru-RU" sz="3200" dirty="0" smtClean="0"/>
              <a:t>УСН при применении общепринятых ставок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8D994-28C2-4667-9C3B-7211CF2DB14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7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59211"/>
              </p:ext>
            </p:extLst>
          </p:nvPr>
        </p:nvGraphicFramePr>
        <p:xfrm>
          <a:off x="629572" y="1563610"/>
          <a:ext cx="777495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4956"/>
              </a:tblGrid>
              <a:tr h="21603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базой по НДС является стоимость товаров, работ, услуг.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Моментом определения налоговой базы и исчисления НДС является ранняя из дат: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-день отгрузки товаров (работ, услуг)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-день оплаты (аванс) в счет предстоящих поставок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!!! При этом, при перечислении аванса НДС исчисляется как с предоплаты, так и при отгрузке. Чтобы избежать двойного налогообложения в периоде отгрузки НДС, исчисленный с аванса, принимается к вычету.</a:t>
                      </a:r>
                    </a:p>
                    <a:p>
                      <a:pPr algn="l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Момент определения налоговой базы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НДС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8D994-28C2-4667-9C3B-7211CF2DB14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59540" y="3795920"/>
            <a:ext cx="6480900" cy="7201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966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079242"/>
              </p:ext>
            </p:extLst>
          </p:nvPr>
        </p:nvGraphicFramePr>
        <p:xfrm>
          <a:off x="755470" y="1707630"/>
          <a:ext cx="76327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700"/>
              </a:tblGrid>
              <a:tr h="16041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Если покупатель не согласится внести изменения в договор и доплатить продавцу сумму НДС, то при реализации (отгрузке) товаров (работ, услуг) необходимо исходить из того, что цена договора включает в себя НДС. </a:t>
                      </a:r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Сумма</a:t>
                      </a:r>
                      <a:r>
                        <a:rPr lang="ru-RU" baseline="0" dirty="0" smtClean="0"/>
                        <a:t> НДС</a:t>
                      </a:r>
                      <a:r>
                        <a:rPr lang="ru-RU" dirty="0" smtClean="0"/>
                        <a:t> определяется по расчетную ставку в размере 5/105 или 7/107 (при применении специальной ставки НДС), либо 20/120, 10/110 (при применении общеустановленных ставок НДС).</a:t>
                      </a:r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НДС, определенный расчетным методом, уменьшает сумму доходов, учитываемых по этой операции для целей УСН.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8" y="558800"/>
            <a:ext cx="7921362" cy="932799"/>
          </a:xfrm>
        </p:spPr>
        <p:txBody>
          <a:bodyPr/>
          <a:lstStyle/>
          <a:p>
            <a:pPr algn="ctr"/>
            <a:r>
              <a:rPr lang="ru-RU" sz="3200" dirty="0"/>
              <a:t>Как исчислить НДС по длящимся договорам, заключенным до </a:t>
            </a:r>
            <a:r>
              <a:rPr lang="ru-RU" sz="3200" dirty="0" smtClean="0"/>
              <a:t>01.01.2025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8D994-28C2-4667-9C3B-7211CF2DB14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82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21933</TotalTime>
  <Words>1050</Words>
  <Application>Microsoft Office PowerPoint</Application>
  <PresentationFormat>Экран (16:9)</PresentationFormat>
  <Paragraphs>96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Ppt0000009</vt:lpstr>
      <vt:lpstr> УСН, НДС – новеллы с 01.01.2025  </vt:lpstr>
      <vt:lpstr>Презентация PowerPoint</vt:lpstr>
      <vt:lpstr>Презентация PowerPoint</vt:lpstr>
      <vt:lpstr>УСН – плательщик НДС, ставка налога</vt:lpstr>
      <vt:lpstr>Критерии применения пониженных ставок плательщиками УСН</vt:lpstr>
      <vt:lpstr>Право на вычеты по НДС</vt:lpstr>
      <vt:lpstr>Условия предъявления НДС к вычету плательщиками УСН при применении общепринятых ставок</vt:lpstr>
      <vt:lpstr>Момент определения налоговой базы  по НДС</vt:lpstr>
      <vt:lpstr>Как исчислить НДС по длящимся договорам, заключенным до 01.01.2025</vt:lpstr>
      <vt:lpstr>Операции, освобождаемые от уплаты НДС</vt:lpstr>
      <vt:lpstr>Сроки предоставления отчетности по НДС и сроки уплаты налога</vt:lpstr>
      <vt:lpstr>Условия освобождения услуг общепита от уплаты НДС</vt:lpstr>
      <vt:lpstr>Электронный документооборот с контрагентами Приказом ФНС России от 19.12.2023 № ЕД-7-26/970@ утвержден формат счета-фактуры в электронной форме.</vt:lpstr>
      <vt:lpstr>Порядок применения чеков ККТ налогоплательщиками УСН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внедрения АИС «Налог-3». Результаты работы по подготовке данных к переносу из СЭОД в федеральное хранилище данных АИС «Налог-3»</dc:title>
  <dc:creator>Serg</dc:creator>
  <cp:lastModifiedBy>Манухина Наталья Ивановна</cp:lastModifiedBy>
  <cp:revision>885</cp:revision>
  <cp:lastPrinted>2024-12-10T14:24:48Z</cp:lastPrinted>
  <dcterms:created xsi:type="dcterms:W3CDTF">2013-03-21T13:05:08Z</dcterms:created>
  <dcterms:modified xsi:type="dcterms:W3CDTF">2024-12-10T15:01:56Z</dcterms:modified>
</cp:coreProperties>
</file>