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sldIdLst>
    <p:sldId id="270" r:id="rId2"/>
    <p:sldId id="299" r:id="rId3"/>
    <p:sldId id="297" r:id="rId4"/>
    <p:sldId id="285" r:id="rId5"/>
    <p:sldId id="291" r:id="rId6"/>
    <p:sldId id="286" r:id="rId7"/>
    <p:sldId id="287" r:id="rId8"/>
    <p:sldId id="293" r:id="rId9"/>
    <p:sldId id="292" r:id="rId10"/>
    <p:sldId id="290" r:id="rId11"/>
    <p:sldId id="289" r:id="rId12"/>
    <p:sldId id="298" r:id="rId13"/>
    <p:sldId id="288" r:id="rId14"/>
    <p:sldId id="294" r:id="rId15"/>
    <p:sldId id="296" r:id="rId16"/>
  </p:sldIdLst>
  <p:sldSz cx="9144000" cy="5143500" type="screen16x9"/>
  <p:notesSz cx="6797675" cy="9872663"/>
  <p:defaultTextStyle>
    <a:defPPr>
      <a:defRPr lang="ru-RU"/>
    </a:defPPr>
    <a:lvl1pPr algn="l" defTabSz="815975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07988" indent="49213" algn="l" defTabSz="815975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815975" indent="98425" algn="l" defTabSz="815975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223963" indent="147638" algn="l" defTabSz="815975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631950" indent="196850" algn="l" defTabSz="815975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57B48841-0D12-42EA-9687-533945B6F5CB}">
          <p14:sldIdLst>
            <p14:sldId id="270"/>
          </p14:sldIdLst>
        </p14:section>
        <p14:section name="Раздел без заголовка" id="{3449892D-CEB8-4E23-8A0F-344AF9E666E2}">
          <p14:sldIdLst>
            <p14:sldId id="299"/>
            <p14:sldId id="297"/>
            <p14:sldId id="285"/>
            <p14:sldId id="291"/>
            <p14:sldId id="286"/>
            <p14:sldId id="287"/>
            <p14:sldId id="293"/>
            <p14:sldId id="292"/>
            <p14:sldId id="290"/>
            <p14:sldId id="289"/>
            <p14:sldId id="298"/>
            <p14:sldId id="288"/>
            <p14:sldId id="294"/>
            <p14:sldId id="296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Бородина Татьяна Валериевна" initials="БТВ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885A4"/>
    <a:srgbClr val="FFCC66"/>
    <a:srgbClr val="FFFFCC"/>
    <a:srgbClr val="A79E67"/>
    <a:srgbClr val="CABB48"/>
    <a:srgbClr val="CF913F"/>
    <a:srgbClr val="339933"/>
    <a:srgbClr val="1E991B"/>
    <a:srgbClr val="FFFFFF"/>
    <a:srgbClr val="8912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74" autoAdjust="0"/>
    <p:restoredTop sz="95540" autoAdjust="0"/>
  </p:normalViewPr>
  <p:slideViewPr>
    <p:cSldViewPr>
      <p:cViewPr>
        <p:scale>
          <a:sx n="120" d="100"/>
          <a:sy n="120" d="100"/>
        </p:scale>
        <p:origin x="-1374" y="-564"/>
      </p:cViewPr>
      <p:guideLst>
        <p:guide orient="horz" pos="1620"/>
        <p:guide orient="horz" pos="2968"/>
        <p:guide orient="horz" pos="352"/>
        <p:guide orient="horz" pos="948"/>
        <p:guide pos="2880"/>
        <p:guide pos="385"/>
        <p:guide pos="1565"/>
        <p:guide pos="5193"/>
        <p:guide pos="406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712" cy="4935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81629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375" y="0"/>
            <a:ext cx="2945712" cy="4935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81629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A0F9EFB-DA92-4650-9864-821F4D92686B}" type="datetimeFigureOut">
              <a:rPr lang="ru-RU"/>
              <a:pPr>
                <a:defRPr/>
              </a:pPr>
              <a:t>10.12.2024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7950" y="739775"/>
            <a:ext cx="658177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292" y="4689555"/>
            <a:ext cx="5439092" cy="444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522"/>
            <a:ext cx="2945712" cy="4935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81629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375" y="9377522"/>
            <a:ext cx="2945712" cy="4935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81629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4FDA81D-B7E4-4844-A4B1-0BB534954B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62144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81597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07988" algn="l" defTabSz="81597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15975" algn="l" defTabSz="81597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23963" algn="l" defTabSz="81597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31950" algn="l" defTabSz="81597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040739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48887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857035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265183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E5E77B0-4D98-44AD-878A-78C073523E1C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F5B9-CC1E-4A3E-B04F-728BB30B0B5D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74023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FDA81D-B7E4-4844-A4B1-0BB534954BA5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24247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F5B9-CC1E-4A3E-B04F-728BB30B0B5D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74023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9"/>
          <p:cNvSpPr txBox="1">
            <a:spLocks noChangeArrowheads="1"/>
          </p:cNvSpPr>
          <p:nvPr/>
        </p:nvSpPr>
        <p:spPr bwMode="auto">
          <a:xfrm>
            <a:off x="5926138" y="3844925"/>
            <a:ext cx="923925" cy="282575"/>
          </a:xfrm>
          <a:prstGeom prst="rect">
            <a:avLst/>
          </a:prstGeom>
          <a:noFill/>
          <a:ln>
            <a:noFill/>
          </a:ln>
          <a:extLst/>
        </p:spPr>
        <p:txBody>
          <a:bodyPr lIns="71561" tIns="35780" rIns="71561" bIns="35780"/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endParaRPr lang="ru-RU" smtClean="0">
              <a:latin typeface="Calibri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188" y="1504951"/>
            <a:ext cx="7632700" cy="3206749"/>
          </a:xfrm>
        </p:spPr>
        <p:txBody>
          <a:bodyPr>
            <a:noAutofit/>
          </a:bodyPr>
          <a:lstStyle>
            <a:lvl1pPr marL="284505" indent="0">
              <a:buFontTx/>
              <a:buNone/>
              <a:defRPr b="1">
                <a:latin typeface="+mj-lt"/>
              </a:defRPr>
            </a:lvl1pPr>
            <a:lvl2pPr marL="282020" indent="2485">
              <a:defRPr>
                <a:latin typeface="+mj-lt"/>
              </a:defRPr>
            </a:lvl2pPr>
            <a:lvl3pPr marL="491981" indent="-203750">
              <a:tabLst/>
              <a:defRPr>
                <a:latin typeface="+mj-lt"/>
              </a:defRPr>
            </a:lvl3pPr>
            <a:lvl4pPr marL="0" indent="282020">
              <a:defRPr>
                <a:latin typeface="+mj-lt"/>
              </a:defRPr>
            </a:lvl4pPr>
            <a:lvl5pPr>
              <a:buNone/>
              <a:defRPr>
                <a:latin typeface="+mj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611189" y="558800"/>
            <a:ext cx="7548638" cy="946151"/>
          </a:xfrm>
        </p:spPr>
        <p:txBody>
          <a:bodyPr/>
          <a:lstStyle>
            <a:lvl1pPr marL="0" marR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lvl="0"/>
            <a:r>
              <a:rPr lang="ru-RU" noProof="0" dirty="0" smtClean="0"/>
              <a:t>Образец заголовка</a:t>
            </a:r>
          </a:p>
        </p:txBody>
      </p:sp>
      <p:sp>
        <p:nvSpPr>
          <p:cNvPr id="5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E23657-6862-44B8-AF15-27716EB47C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4634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9C874-6EDA-4FCF-B5F9-67F0E26B6C10}" type="datetime1">
              <a:rPr lang="ru-RU"/>
              <a:pPr>
                <a:defRPr/>
              </a:pPr>
              <a:t>10.12.2024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0434E-07E0-426F-9AE0-3460427C9F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526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3350" y="227409"/>
            <a:ext cx="2405063" cy="48387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988" y="227409"/>
            <a:ext cx="7065962" cy="48387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86291F-5BE9-486A-8A4F-CB15F61A67D7}" type="datetime1">
              <a:rPr lang="ru-RU"/>
              <a:pPr>
                <a:defRPr/>
              </a:pPr>
              <a:t>10.12.2024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40137-ACE5-4FDE-8466-4BE332F224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3892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16.9-01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5141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794987"/>
            <a:ext cx="7772400" cy="1102519"/>
          </a:xfrm>
        </p:spPr>
        <p:txBody>
          <a:bodyPr>
            <a:normAutofit/>
          </a:bodyPr>
          <a:lstStyle>
            <a:lvl1pPr>
              <a:defRPr sz="45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921596"/>
            <a:ext cx="6400800" cy="1314450"/>
          </a:xfrm>
        </p:spPr>
        <p:txBody>
          <a:bodyPr>
            <a:normAutofit/>
          </a:bodyPr>
          <a:lstStyle>
            <a:lvl1pPr marL="0" indent="0" algn="ctr">
              <a:buNone/>
              <a:defRPr sz="2500" b="0">
                <a:solidFill>
                  <a:schemeClr val="bg1"/>
                </a:solidFill>
                <a:latin typeface="+mj-lt"/>
              </a:defRPr>
            </a:lvl1pPr>
            <a:lvl2pPr marL="4081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162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244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325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407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488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570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651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8290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9"/>
          <p:cNvSpPr txBox="1">
            <a:spLocks noChangeArrowheads="1"/>
          </p:cNvSpPr>
          <p:nvPr/>
        </p:nvSpPr>
        <p:spPr bwMode="auto">
          <a:xfrm>
            <a:off x="5926138" y="3844925"/>
            <a:ext cx="923925" cy="282575"/>
          </a:xfrm>
          <a:prstGeom prst="rect">
            <a:avLst/>
          </a:prstGeom>
          <a:noFill/>
          <a:ln>
            <a:noFill/>
          </a:ln>
          <a:extLst/>
        </p:spPr>
        <p:txBody>
          <a:bodyPr lIns="71561" tIns="35780" rIns="71561" bIns="35780"/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endParaRPr lang="ru-RU" smtClean="0">
              <a:latin typeface="Calibri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188" y="1504951"/>
            <a:ext cx="7632700" cy="3206749"/>
          </a:xfrm>
        </p:spPr>
        <p:txBody>
          <a:bodyPr>
            <a:noAutofit/>
          </a:bodyPr>
          <a:lstStyle>
            <a:lvl1pPr marL="284505" indent="0">
              <a:buFontTx/>
              <a:buNone/>
              <a:defRPr b="1">
                <a:latin typeface="+mj-lt"/>
              </a:defRPr>
            </a:lvl1pPr>
            <a:lvl2pPr marL="282020" indent="2485">
              <a:defRPr>
                <a:latin typeface="+mj-lt"/>
              </a:defRPr>
            </a:lvl2pPr>
            <a:lvl3pPr marL="491981" indent="-203750">
              <a:tabLst/>
              <a:defRPr>
                <a:latin typeface="+mj-lt"/>
              </a:defRPr>
            </a:lvl3pPr>
            <a:lvl4pPr marL="0" indent="282020">
              <a:defRPr>
                <a:latin typeface="+mj-lt"/>
              </a:defRPr>
            </a:lvl4pPr>
            <a:lvl5pPr>
              <a:buNone/>
              <a:defRPr>
                <a:latin typeface="+mj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611188" y="558801"/>
            <a:ext cx="7632699" cy="946150"/>
          </a:xfrm>
        </p:spPr>
        <p:txBody>
          <a:bodyPr>
            <a:noAutofit/>
          </a:bodyPr>
          <a:lstStyle>
            <a:lvl1pPr marL="0" marR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lvl="0"/>
            <a:r>
              <a:rPr lang="ru-RU" noProof="0" dirty="0" smtClean="0"/>
              <a:t>Образец заголовка</a:t>
            </a:r>
          </a:p>
        </p:txBody>
      </p:sp>
      <p:sp>
        <p:nvSpPr>
          <p:cNvPr id="5" name="Номер слайда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18D994-28C2-4667-9C3B-7211CF2DB1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9144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16.9-0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5141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188" y="1504950"/>
            <a:ext cx="7632700" cy="3206749"/>
          </a:xfrm>
        </p:spPr>
        <p:txBody>
          <a:bodyPr>
            <a:noAutofit/>
          </a:bodyPr>
          <a:lstStyle>
            <a:lvl1pPr marL="284505" indent="0">
              <a:buFontTx/>
              <a:buNone/>
              <a:defRPr b="1">
                <a:latin typeface="+mj-lt"/>
              </a:defRPr>
            </a:lvl1pPr>
            <a:lvl2pPr marL="284505" indent="0">
              <a:defRPr>
                <a:latin typeface="+mj-lt"/>
              </a:defRPr>
            </a:lvl2pPr>
            <a:lvl3pPr marL="491981" indent="-203750">
              <a:defRPr>
                <a:latin typeface="+mj-lt"/>
              </a:defRPr>
            </a:lvl3pPr>
            <a:lvl4pPr marL="0" indent="282020">
              <a:defRPr>
                <a:latin typeface="+mj-lt"/>
              </a:defRPr>
            </a:lvl4pPr>
            <a:lvl5pPr marL="1123109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611188" y="558801"/>
            <a:ext cx="7632699" cy="946150"/>
          </a:xfrm>
        </p:spPr>
        <p:txBody>
          <a:bodyPr>
            <a:noAutofit/>
          </a:bodyPr>
          <a:lstStyle>
            <a:lvl1pPr marL="0" marR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lvl="0"/>
            <a:r>
              <a:rPr lang="ru-RU" noProof="0" dirty="0" smtClean="0"/>
              <a:t>Образец заголовка</a:t>
            </a:r>
          </a:p>
        </p:txBody>
      </p:sp>
      <p:sp>
        <p:nvSpPr>
          <p:cNvPr id="5" name="Номер слайда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60CEB-AC9D-470D-B90C-349DBFBC67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3381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189" y="558799"/>
            <a:ext cx="8075612" cy="946151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11188" y="1504950"/>
            <a:ext cx="3647576" cy="3206750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0" y="1504950"/>
            <a:ext cx="3671888" cy="3206750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Номер слайда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0C5C50-816B-4410-9CEC-AD6388CF4E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215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1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8148" indent="0">
              <a:buNone/>
              <a:defRPr sz="1800" b="1"/>
            </a:lvl2pPr>
            <a:lvl3pPr marL="816296" indent="0">
              <a:buNone/>
              <a:defRPr sz="1600" b="1"/>
            </a:lvl3pPr>
            <a:lvl4pPr marL="1224443" indent="0">
              <a:buNone/>
              <a:defRPr sz="1400" b="1"/>
            </a:lvl4pPr>
            <a:lvl5pPr marL="1632591" indent="0">
              <a:buNone/>
              <a:defRPr sz="1400" b="1"/>
            </a:lvl5pPr>
            <a:lvl6pPr marL="2040739" indent="0">
              <a:buNone/>
              <a:defRPr sz="1400" b="1"/>
            </a:lvl6pPr>
            <a:lvl7pPr marL="2448887" indent="0">
              <a:buNone/>
              <a:defRPr sz="1400" b="1"/>
            </a:lvl7pPr>
            <a:lvl8pPr marL="2857035" indent="0">
              <a:buNone/>
              <a:defRPr sz="1400" b="1"/>
            </a:lvl8pPr>
            <a:lvl9pPr marL="3265183" indent="0">
              <a:buNone/>
              <a:defRPr sz="14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1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8148" indent="0">
              <a:buNone/>
              <a:defRPr sz="1800" b="1"/>
            </a:lvl2pPr>
            <a:lvl3pPr marL="816296" indent="0">
              <a:buNone/>
              <a:defRPr sz="1600" b="1"/>
            </a:lvl3pPr>
            <a:lvl4pPr marL="1224443" indent="0">
              <a:buNone/>
              <a:defRPr sz="1400" b="1"/>
            </a:lvl4pPr>
            <a:lvl5pPr marL="1632591" indent="0">
              <a:buNone/>
              <a:defRPr sz="1400" b="1"/>
            </a:lvl5pPr>
            <a:lvl6pPr marL="2040739" indent="0">
              <a:buNone/>
              <a:defRPr sz="1400" b="1"/>
            </a:lvl6pPr>
            <a:lvl7pPr marL="2448887" indent="0">
              <a:buNone/>
              <a:defRPr sz="1400" b="1"/>
            </a:lvl7pPr>
            <a:lvl8pPr marL="2857035" indent="0">
              <a:buNone/>
              <a:defRPr sz="1400" b="1"/>
            </a:lvl8pPr>
            <a:lvl9pPr marL="3265183" indent="0">
              <a:buNone/>
              <a:defRPr sz="14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C685A1-E33A-440A-89EA-4B20B72FC94B}" type="datetime1">
              <a:rPr lang="ru-RU"/>
              <a:pPr>
                <a:defRPr/>
              </a:pPr>
              <a:t>10.12.2024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2112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23995" y="778396"/>
            <a:ext cx="7562805" cy="85725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Номер слайда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319717-8134-4F26-A82B-55BE322671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5407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E0F14D-6F86-40AC-80D2-9A0D6904AB24}" type="datetime1">
              <a:rPr lang="ru-RU"/>
              <a:pPr>
                <a:defRPr/>
              </a:pPr>
              <a:t>10.12.2024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0270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8"/>
            <a:ext cx="3008313" cy="871537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5"/>
            <a:ext cx="3008313" cy="3518297"/>
          </a:xfrm>
        </p:spPr>
        <p:txBody>
          <a:bodyPr/>
          <a:lstStyle>
            <a:lvl1pPr marL="0" indent="0">
              <a:buNone/>
              <a:defRPr sz="1300"/>
            </a:lvl1pPr>
            <a:lvl2pPr marL="408148" indent="0">
              <a:buNone/>
              <a:defRPr sz="1100"/>
            </a:lvl2pPr>
            <a:lvl3pPr marL="816296" indent="0">
              <a:buNone/>
              <a:defRPr sz="900"/>
            </a:lvl3pPr>
            <a:lvl4pPr marL="1224443" indent="0">
              <a:buNone/>
              <a:defRPr sz="800"/>
            </a:lvl4pPr>
            <a:lvl5pPr marL="1632591" indent="0">
              <a:buNone/>
              <a:defRPr sz="800"/>
            </a:lvl5pPr>
            <a:lvl6pPr marL="2040739" indent="0">
              <a:buNone/>
              <a:defRPr sz="800"/>
            </a:lvl6pPr>
            <a:lvl7pPr marL="2448887" indent="0">
              <a:buNone/>
              <a:defRPr sz="800"/>
            </a:lvl7pPr>
            <a:lvl8pPr marL="2857035" indent="0">
              <a:buNone/>
              <a:defRPr sz="800"/>
            </a:lvl8pPr>
            <a:lvl9pPr marL="3265183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BFAB3A-D2B2-43BE-B138-AF1E9468B5A9}" type="datetime1">
              <a:rPr lang="ru-RU"/>
              <a:pPr>
                <a:defRPr/>
              </a:pPr>
              <a:t>10.12.2024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4631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Autofit/>
          </a:bodyPr>
          <a:lstStyle>
            <a:lvl1pPr marL="0" indent="0">
              <a:buNone/>
              <a:defRPr sz="2900"/>
            </a:lvl1pPr>
            <a:lvl2pPr marL="408148" indent="0">
              <a:buNone/>
              <a:defRPr sz="2500"/>
            </a:lvl2pPr>
            <a:lvl3pPr marL="816296" indent="0">
              <a:buNone/>
              <a:defRPr sz="2100"/>
            </a:lvl3pPr>
            <a:lvl4pPr marL="1224443" indent="0">
              <a:buNone/>
              <a:defRPr sz="1800"/>
            </a:lvl4pPr>
            <a:lvl5pPr marL="1632591" indent="0">
              <a:buNone/>
              <a:defRPr sz="1800"/>
            </a:lvl5pPr>
            <a:lvl6pPr marL="2040739" indent="0">
              <a:buNone/>
              <a:defRPr sz="1800"/>
            </a:lvl6pPr>
            <a:lvl7pPr marL="2448887" indent="0">
              <a:buNone/>
              <a:defRPr sz="1800"/>
            </a:lvl7pPr>
            <a:lvl8pPr marL="2857035" indent="0">
              <a:buNone/>
              <a:defRPr sz="1800"/>
            </a:lvl8pPr>
            <a:lvl9pPr marL="3265183" indent="0">
              <a:buNone/>
              <a:defRPr sz="18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300"/>
            </a:lvl1pPr>
            <a:lvl2pPr marL="408148" indent="0">
              <a:buNone/>
              <a:defRPr sz="1100"/>
            </a:lvl2pPr>
            <a:lvl3pPr marL="816296" indent="0">
              <a:buNone/>
              <a:defRPr sz="900"/>
            </a:lvl3pPr>
            <a:lvl4pPr marL="1224443" indent="0">
              <a:buNone/>
              <a:defRPr sz="800"/>
            </a:lvl4pPr>
            <a:lvl5pPr marL="1632591" indent="0">
              <a:buNone/>
              <a:defRPr sz="800"/>
            </a:lvl5pPr>
            <a:lvl6pPr marL="2040739" indent="0">
              <a:buNone/>
              <a:defRPr sz="800"/>
            </a:lvl6pPr>
            <a:lvl7pPr marL="2448887" indent="0">
              <a:buNone/>
              <a:defRPr sz="800"/>
            </a:lvl7pPr>
            <a:lvl8pPr marL="2857035" indent="0">
              <a:buNone/>
              <a:defRPr sz="800"/>
            </a:lvl8pPr>
            <a:lvl9pPr marL="3265183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131A8-C16E-4BD7-AAF0-113A9B15AF2E}" type="datetime1">
              <a:rPr lang="ru-RU"/>
              <a:pPr>
                <a:defRPr/>
              </a:pPr>
              <a:t>10.12.2024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F768AE-3B7D-40A9-90EB-7FC79C0688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7239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Projects\Текущие\Проектная\FNS_2012\_БРЭНДБУК\out\PPT\3_1_present_16.9-03.png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5141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 bwMode="auto">
          <a:xfrm>
            <a:off x="611188" y="558800"/>
            <a:ext cx="7632700" cy="925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1630" tIns="40815" rIns="81630" bIns="4081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Текст 2"/>
          <p:cNvSpPr>
            <a:spLocks noGrp="1"/>
          </p:cNvSpPr>
          <p:nvPr>
            <p:ph type="body" idx="1"/>
          </p:nvPr>
        </p:nvSpPr>
        <p:spPr bwMode="auto">
          <a:xfrm>
            <a:off x="611188" y="1492250"/>
            <a:ext cx="7632700" cy="321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1630" tIns="40815" rIns="81630" bIns="408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81630" tIns="40815" rIns="81630" bIns="40815" rtlCol="0" anchor="ctr"/>
          <a:lstStyle>
            <a:lvl1pPr algn="l" defTabSz="816296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6C95686-CEA9-42A1-AE07-519B44710160}" type="datetime1">
              <a:rPr lang="ru-RU"/>
              <a:pPr>
                <a:defRPr/>
              </a:pPr>
              <a:t>10.12.2024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81630" tIns="40815" rIns="81630" bIns="40815" rtlCol="0" anchor="ctr"/>
          <a:lstStyle>
            <a:lvl1pPr algn="ctr" defTabSz="816296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402638" y="4398963"/>
            <a:ext cx="504825" cy="512762"/>
          </a:xfrm>
          <a:prstGeom prst="rect">
            <a:avLst/>
          </a:prstGeom>
        </p:spPr>
        <p:txBody>
          <a:bodyPr vert="horz" lIns="81630" tIns="40815" rIns="81630" bIns="40815" rtlCol="0" anchor="ctr"/>
          <a:lstStyle>
            <a:lvl1pPr algn="ctr" defTabSz="816296" fontAlgn="auto">
              <a:lnSpc>
                <a:spcPts val="1878"/>
              </a:lnSpc>
              <a:spcBef>
                <a:spcPts val="0"/>
              </a:spcBef>
              <a:spcAft>
                <a:spcPts val="0"/>
              </a:spcAft>
              <a:defRPr sz="21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3440352F-4B15-4D9A-9CA1-84B2ED2F0E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19" r:id="rId1"/>
    <p:sldLayoutId id="2147484820" r:id="rId2"/>
    <p:sldLayoutId id="2147484821" r:id="rId3"/>
    <p:sldLayoutId id="2147484822" r:id="rId4"/>
    <p:sldLayoutId id="2147484823" r:id="rId5"/>
    <p:sldLayoutId id="2147484824" r:id="rId6"/>
    <p:sldLayoutId id="2147484825" r:id="rId7"/>
    <p:sldLayoutId id="2147484826" r:id="rId8"/>
    <p:sldLayoutId id="2147484816" r:id="rId9"/>
    <p:sldLayoutId id="2147484817" r:id="rId10"/>
    <p:sldLayoutId id="2147484818" r:id="rId11"/>
    <p:sldLayoutId id="2147484827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815975" rtl="0" eaLnBrk="0" fontAlgn="base" hangingPunct="0">
        <a:spcBef>
          <a:spcPct val="0"/>
        </a:spcBef>
        <a:spcAft>
          <a:spcPct val="0"/>
        </a:spcAft>
        <a:defRPr sz="3800" b="1" kern="1200">
          <a:solidFill>
            <a:srgbClr val="005AA9"/>
          </a:solidFill>
          <a:latin typeface="+mj-lt"/>
          <a:ea typeface="+mj-ea"/>
          <a:cs typeface="+mj-cs"/>
        </a:defRPr>
      </a:lvl1pPr>
      <a:lvl2pPr algn="l" defTabSz="815975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5AA9"/>
          </a:solidFill>
          <a:latin typeface="Calibri" pitchFamily="34" charset="0"/>
        </a:defRPr>
      </a:lvl2pPr>
      <a:lvl3pPr algn="l" defTabSz="815975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5AA9"/>
          </a:solidFill>
          <a:latin typeface="Calibri" pitchFamily="34" charset="0"/>
        </a:defRPr>
      </a:lvl3pPr>
      <a:lvl4pPr algn="l" defTabSz="815975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5AA9"/>
          </a:solidFill>
          <a:latin typeface="Calibri" pitchFamily="34" charset="0"/>
        </a:defRPr>
      </a:lvl4pPr>
      <a:lvl5pPr algn="l" defTabSz="815975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005AA9"/>
          </a:solidFill>
          <a:latin typeface="Calibri" pitchFamily="34" charset="0"/>
        </a:defRPr>
      </a:lvl5pPr>
      <a:lvl6pPr marL="457200" algn="l" defTabSz="815975" rtl="0" fontAlgn="base">
        <a:spcBef>
          <a:spcPct val="0"/>
        </a:spcBef>
        <a:spcAft>
          <a:spcPct val="0"/>
        </a:spcAft>
        <a:defRPr sz="3800" b="1">
          <a:solidFill>
            <a:srgbClr val="005AA9"/>
          </a:solidFill>
          <a:latin typeface="Calibri" pitchFamily="34" charset="0"/>
        </a:defRPr>
      </a:lvl6pPr>
      <a:lvl7pPr marL="914400" algn="l" defTabSz="815975" rtl="0" fontAlgn="base">
        <a:spcBef>
          <a:spcPct val="0"/>
        </a:spcBef>
        <a:spcAft>
          <a:spcPct val="0"/>
        </a:spcAft>
        <a:defRPr sz="3800" b="1">
          <a:solidFill>
            <a:srgbClr val="005AA9"/>
          </a:solidFill>
          <a:latin typeface="Calibri" pitchFamily="34" charset="0"/>
        </a:defRPr>
      </a:lvl7pPr>
      <a:lvl8pPr marL="1371600" algn="l" defTabSz="815975" rtl="0" fontAlgn="base">
        <a:spcBef>
          <a:spcPct val="0"/>
        </a:spcBef>
        <a:spcAft>
          <a:spcPct val="0"/>
        </a:spcAft>
        <a:defRPr sz="3800" b="1">
          <a:solidFill>
            <a:srgbClr val="005AA9"/>
          </a:solidFill>
          <a:latin typeface="Calibri" pitchFamily="34" charset="0"/>
        </a:defRPr>
      </a:lvl8pPr>
      <a:lvl9pPr marL="1828800" algn="l" defTabSz="815975" rtl="0" fontAlgn="base">
        <a:spcBef>
          <a:spcPct val="0"/>
        </a:spcBef>
        <a:spcAft>
          <a:spcPct val="0"/>
        </a:spcAft>
        <a:defRPr sz="3800" b="1">
          <a:solidFill>
            <a:srgbClr val="005AA9"/>
          </a:solidFill>
          <a:latin typeface="Calibri" pitchFamily="34" charset="0"/>
        </a:defRPr>
      </a:lvl9pPr>
    </p:titleStyle>
    <p:bodyStyle>
      <a:lvl1pPr marL="284163" indent="-284163" algn="l" defTabSz="815975" rtl="0" eaLnBrk="0" fontAlgn="base" hangingPunct="0">
        <a:spcBef>
          <a:spcPct val="20000"/>
        </a:spcBef>
        <a:spcAft>
          <a:spcPct val="0"/>
        </a:spcAft>
        <a:buFont typeface="+mj-lt"/>
        <a:defRPr sz="2400" kern="1200">
          <a:solidFill>
            <a:srgbClr val="005AA9"/>
          </a:solidFill>
          <a:latin typeface="+mj-lt"/>
          <a:ea typeface="+mn-ea"/>
          <a:cs typeface="+mn-cs"/>
        </a:defRPr>
      </a:lvl1pPr>
      <a:lvl2pPr marL="284163" indent="173038" algn="l" defTabSz="815975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rgbClr val="504F53"/>
          </a:solidFill>
          <a:latin typeface="+mj-lt"/>
          <a:ea typeface="+mn-ea"/>
          <a:cs typeface="+mn-cs"/>
        </a:defRPr>
      </a:lvl2pPr>
      <a:lvl3pPr marL="557213" indent="-203200" algn="l" defTabSz="815975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rgbClr val="504F53"/>
          </a:solidFill>
          <a:latin typeface="+mj-lt"/>
          <a:ea typeface="+mn-ea"/>
          <a:cs typeface="+mn-cs"/>
        </a:defRPr>
      </a:lvl3pPr>
      <a:lvl4pPr marL="1600200" indent="-1319213" algn="just" defTabSz="815975" rtl="0" eaLnBrk="0" fontAlgn="base" hangingPunct="0">
        <a:lnSpc>
          <a:spcPts val="1900"/>
        </a:lnSpc>
        <a:spcBef>
          <a:spcPts val="400"/>
        </a:spcBef>
        <a:spcAft>
          <a:spcPct val="0"/>
        </a:spcAft>
        <a:buFont typeface="Arial" pitchFamily="34" charset="0"/>
        <a:defRPr sz="1600" kern="1200">
          <a:solidFill>
            <a:srgbClr val="504F53"/>
          </a:solidFill>
          <a:latin typeface="+mj-lt"/>
          <a:ea typeface="+mn-ea"/>
          <a:cs typeface="+mn-cs"/>
        </a:defRPr>
      </a:lvl4pPr>
      <a:lvl5pPr marL="1122363" indent="706438" algn="l" defTabSz="815975" rtl="0" eaLnBrk="0" fontAlgn="base" hangingPunct="0">
        <a:lnSpc>
          <a:spcPts val="1800"/>
        </a:lnSpc>
        <a:spcBef>
          <a:spcPts val="400"/>
        </a:spcBef>
        <a:spcAft>
          <a:spcPct val="0"/>
        </a:spcAft>
        <a:buFont typeface="Arial" pitchFamily="34" charset="0"/>
        <a:defRPr sz="1400" kern="1200">
          <a:solidFill>
            <a:srgbClr val="8D8C90"/>
          </a:solidFill>
          <a:latin typeface="+mj-lt"/>
          <a:ea typeface="+mn-ea"/>
          <a:cs typeface="+mn-cs"/>
        </a:defRPr>
      </a:lvl5pPr>
      <a:lvl6pPr marL="2244813" indent="-204074" algn="l" defTabSz="816296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52961" indent="-204074" algn="l" defTabSz="816296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61109" indent="-204074" algn="l" defTabSz="816296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69256" indent="-204074" algn="l" defTabSz="816296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8148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6296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24443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32591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40739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48887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57035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65183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ctrTitle"/>
          </p:nvPr>
        </p:nvSpPr>
        <p:spPr>
          <a:xfrm>
            <a:off x="0" y="2643760"/>
            <a:ext cx="9144000" cy="151130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latin typeface="+mn-lt"/>
                <a:cs typeface="Times New Roman" pitchFamily="18" charset="0"/>
              </a:rPr>
              <a:t/>
            </a:r>
            <a:br>
              <a:rPr lang="ru-RU" sz="2400" dirty="0" smtClean="0">
                <a:latin typeface="+mn-lt"/>
                <a:cs typeface="Times New Roman" pitchFamily="18" charset="0"/>
              </a:rPr>
            </a:br>
            <a:r>
              <a:rPr lang="ru-RU" sz="2400" dirty="0" smtClean="0">
                <a:latin typeface="+mn-lt"/>
                <a:cs typeface="Times New Roman" pitchFamily="18" charset="0"/>
              </a:rPr>
              <a:t>УСН, НДС </a:t>
            </a:r>
            <a:r>
              <a:rPr lang="ru-RU" sz="2400" dirty="0" smtClean="0">
                <a:latin typeface="+mn-lt"/>
                <a:cs typeface="Times New Roman" pitchFamily="18" charset="0"/>
              </a:rPr>
              <a:t>– новеллы </a:t>
            </a:r>
            <a:r>
              <a:rPr lang="ru-RU" sz="2400" dirty="0" smtClean="0">
                <a:latin typeface="+mn-lt"/>
                <a:cs typeface="Times New Roman" pitchFamily="18" charset="0"/>
              </a:rPr>
              <a:t>с 01.01.2025</a:t>
            </a:r>
            <a:br>
              <a:rPr lang="ru-RU" sz="2400" dirty="0" smtClean="0">
                <a:latin typeface="+mn-lt"/>
                <a:cs typeface="Times New Roman" pitchFamily="18" charset="0"/>
              </a:rPr>
            </a:br>
            <a:r>
              <a:rPr lang="ru-RU" sz="2400" dirty="0" smtClean="0">
                <a:latin typeface="+mn-lt"/>
                <a:cs typeface="Times New Roman" pitchFamily="18" charset="0"/>
              </a:rPr>
              <a:t> </a:t>
            </a:r>
            <a:endParaRPr lang="ru-RU" sz="2400" b="0" dirty="0" smtClean="0">
              <a:latin typeface="+mn-lt"/>
              <a:cs typeface="Times New Roman" pitchFamily="18" charset="0"/>
            </a:endParaRPr>
          </a:p>
        </p:txBody>
      </p:sp>
      <p:sp>
        <p:nvSpPr>
          <p:cNvPr id="11267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299942"/>
            <a:ext cx="6400800" cy="432048"/>
          </a:xfrm>
        </p:spPr>
        <p:txBody>
          <a:bodyPr>
            <a:normAutofit fontScale="62500" lnSpcReduction="20000"/>
          </a:bodyPr>
          <a:lstStyle/>
          <a:p>
            <a:pPr eaLnBrk="1" hangingPunct="1">
              <a:defRPr/>
            </a:pPr>
            <a:r>
              <a:rPr lang="ru-RU" sz="1800" b="1" dirty="0" smtClean="0"/>
              <a:t>Начальник отдела камерального контроля НДС </a:t>
            </a:r>
            <a:r>
              <a:rPr lang="ru-RU" sz="1800" b="1" smtClean="0"/>
              <a:t>№ </a:t>
            </a:r>
            <a:r>
              <a:rPr lang="ru-RU" sz="1800" b="1" smtClean="0"/>
              <a:t>1 </a:t>
            </a:r>
            <a:endParaRPr lang="ru-RU" sz="1800" b="1" dirty="0" smtClean="0"/>
          </a:p>
          <a:p>
            <a:pPr eaLnBrk="1" hangingPunct="1">
              <a:defRPr/>
            </a:pPr>
            <a:r>
              <a:rPr lang="ru-RU" sz="1800" b="1" dirty="0" smtClean="0"/>
              <a:t>Наталья Ивановна Манухина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0" y="1851650"/>
            <a:ext cx="9144000" cy="1008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1630" tIns="40815" rIns="81630" bIns="40815" numCol="1" anchor="ctr" anchorCtr="0" compatLnSpc="1">
            <a:prstTxWarp prst="textNoShape">
              <a:avLst/>
            </a:prstTxWarp>
            <a:normAutofit/>
          </a:bodyPr>
          <a:lstStyle>
            <a:lvl1pPr algn="l" defTabSz="815975" rtl="0" eaLnBrk="0" fontAlgn="base" hangingPunct="0">
              <a:spcBef>
                <a:spcPct val="0"/>
              </a:spcBef>
              <a:spcAft>
                <a:spcPct val="0"/>
              </a:spcAft>
              <a:defRPr sz="45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defTabSz="815975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005AA9"/>
                </a:solidFill>
                <a:latin typeface="Calibri" pitchFamily="34" charset="0"/>
              </a:defRPr>
            </a:lvl2pPr>
            <a:lvl3pPr algn="l" defTabSz="815975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005AA9"/>
                </a:solidFill>
                <a:latin typeface="Calibri" pitchFamily="34" charset="0"/>
              </a:defRPr>
            </a:lvl3pPr>
            <a:lvl4pPr algn="l" defTabSz="815975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005AA9"/>
                </a:solidFill>
                <a:latin typeface="Calibri" pitchFamily="34" charset="0"/>
              </a:defRPr>
            </a:lvl4pPr>
            <a:lvl5pPr algn="l" defTabSz="815975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005AA9"/>
                </a:solidFill>
                <a:latin typeface="Calibri" pitchFamily="34" charset="0"/>
              </a:defRPr>
            </a:lvl5pPr>
            <a:lvl6pPr marL="457200" algn="l" defTabSz="815975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005AA9"/>
                </a:solidFill>
                <a:latin typeface="Calibri" pitchFamily="34" charset="0"/>
              </a:defRPr>
            </a:lvl6pPr>
            <a:lvl7pPr marL="914400" algn="l" defTabSz="815975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005AA9"/>
                </a:solidFill>
                <a:latin typeface="Calibri" pitchFamily="34" charset="0"/>
              </a:defRPr>
            </a:lvl7pPr>
            <a:lvl8pPr marL="1371600" algn="l" defTabSz="815975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005AA9"/>
                </a:solidFill>
                <a:latin typeface="Calibri" pitchFamily="34" charset="0"/>
              </a:defRPr>
            </a:lvl8pPr>
            <a:lvl9pPr marL="1828800" algn="l" defTabSz="815975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005AA9"/>
                </a:solidFill>
                <a:latin typeface="Calibri" pitchFamily="34" charset="0"/>
              </a:defRPr>
            </a:lvl9pPr>
          </a:lstStyle>
          <a:p>
            <a:pPr algn="ctr"/>
            <a:r>
              <a:rPr lang="ru-RU" sz="2000" dirty="0" smtClean="0">
                <a:latin typeface="+mn-lt"/>
                <a:cs typeface="Times New Roman" pitchFamily="18" charset="0"/>
              </a:rPr>
              <a:t>УФНС России по Архангельской области </a:t>
            </a:r>
          </a:p>
          <a:p>
            <a:pPr algn="ctr"/>
            <a:r>
              <a:rPr lang="ru-RU" sz="2000" dirty="0" smtClean="0">
                <a:latin typeface="+mn-lt"/>
                <a:cs typeface="Times New Roman" pitchFamily="18" charset="0"/>
              </a:rPr>
              <a:t>и Ненецкому автономному округу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83460" y="2067680"/>
            <a:ext cx="7632700" cy="1872260"/>
          </a:xfr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pPr marL="0" algn="just" defTabSz="816296" eaLnBrk="1" hangingPunct="1">
              <a:lnSpc>
                <a:spcPct val="150000"/>
              </a:lnSpc>
              <a:spcAft>
                <a:spcPts val="0"/>
              </a:spcAft>
            </a:pPr>
            <a:r>
              <a:rPr lang="ru-RU" sz="1600" dirty="0" smtClean="0">
                <a:solidFill>
                  <a:schemeClr val="lt1"/>
                </a:solidFill>
                <a:latin typeface="+mn-lt"/>
              </a:rPr>
              <a:t>          В </a:t>
            </a:r>
            <a:r>
              <a:rPr lang="ru-RU" sz="1600" dirty="0">
                <a:solidFill>
                  <a:schemeClr val="lt1"/>
                </a:solidFill>
                <a:latin typeface="+mn-lt"/>
              </a:rPr>
              <a:t>случае </a:t>
            </a:r>
            <a:r>
              <a:rPr lang="ru-RU" sz="1600" dirty="0" smtClean="0">
                <a:solidFill>
                  <a:schemeClr val="lt1"/>
                </a:solidFill>
                <a:latin typeface="+mn-lt"/>
              </a:rPr>
              <a:t>наличия </a:t>
            </a:r>
            <a:r>
              <a:rPr lang="ru-RU" sz="1600" dirty="0">
                <a:solidFill>
                  <a:schemeClr val="lt1"/>
                </a:solidFill>
                <a:latin typeface="+mn-lt"/>
              </a:rPr>
              <a:t>доходов от операций, не подлежащих налогообложению НДС в соответствии со статьями 146, 149 НК РФ, НДС с таких доходов не исчисляется, но обязанность по предоставлению декларации по НДС сохраняется, суммы дохода подлежат отражению в Разделе 7 </a:t>
            </a:r>
            <a:r>
              <a:rPr lang="ru-RU" sz="1600" dirty="0" smtClean="0">
                <a:solidFill>
                  <a:schemeClr val="lt1"/>
                </a:solidFill>
                <a:latin typeface="+mn-lt"/>
              </a:rPr>
              <a:t>декларации по НДС.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188" y="558800"/>
            <a:ext cx="7632699" cy="1148829"/>
          </a:xfrm>
        </p:spPr>
        <p:txBody>
          <a:bodyPr/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Операции, освобождаемые от уплаты НДС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318D994-28C2-4667-9C3B-7211CF2DB141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1998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7405" indent="-342900" algn="just">
              <a:buFont typeface="Wingdings" pitchFamily="2" charset="2"/>
              <a:buChar char="q"/>
            </a:pP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Декларация по НДС предоставляется по 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установленному формату в электронной форме по 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ТКС 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через оператора электронного документооборота в срок не позднее 25-го числа месяца, следующего за истекшим налоговым периодом</a:t>
            </a:r>
          </a:p>
          <a:p>
            <a:pPr marL="627405" indent="-342900" algn="just">
              <a:buFont typeface="Wingdings" pitchFamily="2" charset="2"/>
              <a:buChar char="q"/>
            </a:pP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Уплата налога производится равными 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долями в течение трех месяцев, следующих за истекшим кварталом. Срок - не позднее 28-го числа каждого месяца </a:t>
            </a:r>
            <a:endParaRPr lang="ru-RU" sz="2000" b="0" dirty="0" smtClean="0">
              <a:latin typeface="Times New Roman" pitchFamily="18" charset="0"/>
              <a:cs typeface="Times New Roman" pitchFamily="18" charset="0"/>
            </a:endParaRPr>
          </a:p>
          <a:p>
            <a:pPr marL="627405" indent="-342900" algn="just">
              <a:buFont typeface="Wingdings" pitchFamily="2" charset="2"/>
              <a:buChar char="q"/>
            </a:pP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Налог 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уплачивается посредством перечисления 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ЕНП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Сроки предоставления отчетности по НДС и сроки уплаты налога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318D994-28C2-4667-9C3B-7211CF2DB141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0977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450" y="1563610"/>
            <a:ext cx="7632700" cy="3206749"/>
          </a:xfrm>
        </p:spPr>
        <p:txBody>
          <a:bodyPr/>
          <a:lstStyle/>
          <a:p>
            <a:pPr marL="570255" indent="-285750" algn="just">
              <a:buFont typeface="Wingdings" pitchFamily="2" charset="2"/>
              <a:buChar char="q"/>
            </a:pPr>
            <a:r>
              <a:rPr lang="ru-RU" sz="1600" b="0" dirty="0" smtClean="0">
                <a:latin typeface="Times New Roman" pitchFamily="18" charset="0"/>
                <a:cs typeface="Times New Roman" pitchFamily="18" charset="0"/>
              </a:rPr>
              <a:t>сумма </a:t>
            </a:r>
            <a:r>
              <a:rPr lang="ru-RU" sz="1600" b="0" dirty="0">
                <a:latin typeface="Times New Roman" pitchFamily="18" charset="0"/>
                <a:cs typeface="Times New Roman" pitchFamily="18" charset="0"/>
              </a:rPr>
              <a:t>доходов за </a:t>
            </a:r>
            <a:r>
              <a:rPr lang="ru-RU" sz="1600" b="0" dirty="0" smtClean="0">
                <a:latin typeface="Times New Roman" pitchFamily="18" charset="0"/>
                <a:cs typeface="Times New Roman" pitchFamily="18" charset="0"/>
              </a:rPr>
              <a:t>предыдущий календарный </a:t>
            </a:r>
            <a:r>
              <a:rPr lang="ru-RU" sz="1600" b="0" dirty="0">
                <a:latin typeface="Times New Roman" pitchFamily="18" charset="0"/>
                <a:cs typeface="Times New Roman" pitchFamily="18" charset="0"/>
              </a:rPr>
              <a:t>год составляет не более 2 млрд руб.</a:t>
            </a:r>
          </a:p>
          <a:p>
            <a:pPr marL="570255" indent="-285750" algn="just">
              <a:buFont typeface="Wingdings" pitchFamily="2" charset="2"/>
              <a:buChar char="q"/>
            </a:pPr>
            <a:r>
              <a:rPr lang="ru-RU" sz="1600" b="0" dirty="0" smtClean="0">
                <a:latin typeface="Times New Roman" pitchFamily="18" charset="0"/>
                <a:cs typeface="Times New Roman" pitchFamily="18" charset="0"/>
              </a:rPr>
              <a:t>удельный </a:t>
            </a:r>
            <a:r>
              <a:rPr lang="ru-RU" sz="1600" b="0" dirty="0">
                <a:latin typeface="Times New Roman" pitchFamily="18" charset="0"/>
                <a:cs typeface="Times New Roman" pitchFamily="18" charset="0"/>
              </a:rPr>
              <a:t>вес доходов от реализации услуг общепита в общей сумме доходов за прошлый год составляет 70% или более.</a:t>
            </a:r>
          </a:p>
          <a:p>
            <a:pPr marL="570255" indent="-285750" algn="just">
              <a:buFont typeface="Wingdings" pitchFamily="2" charset="2"/>
              <a:buChar char="q"/>
            </a:pPr>
            <a:r>
              <a:rPr lang="ru-RU" sz="1600" b="0" dirty="0" smtClean="0">
                <a:latin typeface="Times New Roman" pitchFamily="18" charset="0"/>
                <a:cs typeface="Times New Roman" pitchFamily="18" charset="0"/>
              </a:rPr>
              <a:t>среднемесячный </a:t>
            </a:r>
            <a:r>
              <a:rPr lang="ru-RU" sz="1600" b="0" dirty="0">
                <a:latin typeface="Times New Roman" pitchFamily="18" charset="0"/>
                <a:cs typeface="Times New Roman" pitchFamily="18" charset="0"/>
              </a:rPr>
              <a:t>размер выплат, начисленных физлицам за прошлый год, должен быть не ниже среднемесячной начисленной зарплаты за прошлый год в каждом регионе РФ, в налоговый орган которого налогоплательщик представил расчет по </a:t>
            </a:r>
            <a:r>
              <a:rPr lang="ru-RU" sz="1600" b="0" dirty="0" smtClean="0">
                <a:latin typeface="Times New Roman" pitchFamily="18" charset="0"/>
                <a:cs typeface="Times New Roman" pitchFamily="18" charset="0"/>
              </a:rPr>
              <a:t>страх. </a:t>
            </a:r>
            <a:r>
              <a:rPr lang="ru-RU" sz="1600" b="0" dirty="0">
                <a:latin typeface="Times New Roman" pitchFamily="18" charset="0"/>
                <a:cs typeface="Times New Roman" pitchFamily="18" charset="0"/>
              </a:rPr>
              <a:t>взносам за прошлый календарный </a:t>
            </a:r>
            <a:r>
              <a:rPr lang="ru-RU" sz="1600" b="0" dirty="0" smtClean="0">
                <a:latin typeface="Times New Roman" pitchFamily="18" charset="0"/>
                <a:cs typeface="Times New Roman" pitchFamily="18" charset="0"/>
              </a:rPr>
              <a:t>год.</a:t>
            </a:r>
          </a:p>
          <a:p>
            <a:pPr algn="just"/>
            <a:endParaRPr lang="ru-RU" sz="600" b="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!!! Информация о размере среднемесячной начисленной заработной платы по субъектам Российской Федерации по видам экономической деятельности размещена на сайте </a:t>
            </a:r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www.fedstat.ru</a:t>
            </a:r>
            <a:endParaRPr lang="ru-RU" sz="16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Условия освобождения услуг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общепита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от уплаты НДС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318D994-28C2-4667-9C3B-7211CF2DB141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6702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7466715"/>
              </p:ext>
            </p:extLst>
          </p:nvPr>
        </p:nvGraphicFramePr>
        <p:xfrm>
          <a:off x="1115520" y="1995670"/>
          <a:ext cx="7056980" cy="25082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06271"/>
                <a:gridCol w="3850709"/>
              </a:tblGrid>
              <a:tr h="25082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Преимущества использования электронного документооборота – это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Wingdings"/>
                        <a:buChar char=""/>
                      </a:pPr>
                      <a:r>
                        <a:rPr lang="ru-RU" sz="1600" dirty="0">
                          <a:effectLst/>
                        </a:rPr>
                        <a:t>Ускорение </a:t>
                      </a:r>
                      <a:r>
                        <a:rPr lang="ru-RU" sz="1600" dirty="0" smtClean="0">
                          <a:effectLst/>
                        </a:rPr>
                        <a:t>бизнес-процессов</a:t>
                      </a:r>
                      <a:endParaRPr lang="ru-RU" sz="1400" dirty="0">
                        <a:effectLst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Wingdings"/>
                        <a:buChar char=""/>
                      </a:pPr>
                      <a:r>
                        <a:rPr lang="ru-RU" sz="1600" dirty="0">
                          <a:effectLst/>
                        </a:rPr>
                        <a:t>Избавление от бумажных архивов</a:t>
                      </a:r>
                      <a:endParaRPr lang="ru-RU" sz="1400" dirty="0">
                        <a:effectLst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Wingdings"/>
                        <a:buChar char=""/>
                      </a:pPr>
                      <a:r>
                        <a:rPr lang="ru-RU" sz="1600" dirty="0">
                          <a:effectLst/>
                        </a:rPr>
                        <a:t>Снижение издержек</a:t>
                      </a:r>
                      <a:endParaRPr lang="ru-RU" sz="1400" dirty="0">
                        <a:effectLst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Wingdings"/>
                        <a:buChar char=""/>
                      </a:pPr>
                      <a:r>
                        <a:rPr lang="ru-RU" sz="1600" dirty="0">
                          <a:effectLst/>
                        </a:rPr>
                        <a:t>Снижение трудозатрат</a:t>
                      </a:r>
                      <a:endParaRPr lang="ru-RU" sz="1400" dirty="0">
                        <a:effectLst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Wingdings"/>
                        <a:buChar char=""/>
                      </a:pPr>
                      <a:r>
                        <a:rPr lang="ru-RU" sz="1600" dirty="0">
                          <a:effectLst/>
                        </a:rPr>
                        <a:t>Повышение оперативности получение информации</a:t>
                      </a:r>
                      <a:endParaRPr lang="ru-RU" sz="1400" dirty="0">
                        <a:effectLst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Wingdings"/>
                        <a:buChar char=""/>
                      </a:pPr>
                      <a:r>
                        <a:rPr lang="ru-RU" sz="1600" dirty="0">
                          <a:effectLst/>
                        </a:rPr>
                        <a:t>Сокращение ошибок</a:t>
                      </a:r>
                      <a:endParaRPr lang="ru-RU" sz="1400" dirty="0">
                        <a:effectLst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Wingdings"/>
                        <a:buChar char=""/>
                      </a:pPr>
                      <a:r>
                        <a:rPr lang="ru-RU" sz="1600" dirty="0">
                          <a:effectLst/>
                        </a:rPr>
                        <a:t>Повышение эффективности (исключение ручного ввода)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dirty="0" smtClean="0"/>
              <a:t>Электронный документооборот </a:t>
            </a:r>
            <a:r>
              <a:rPr lang="ru-RU" sz="3600" dirty="0"/>
              <a:t>с контрагентами</a:t>
            </a:r>
            <a:br>
              <a:rPr lang="ru-RU" sz="3600" dirty="0"/>
            </a:br>
            <a:r>
              <a:rPr lang="ru-RU" sz="2000" dirty="0"/>
              <a:t>Приказом ФНС России от 19.12.2023 № ЕД-7-26/970@ утвержден формат счета-фактуры в электронной форме.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318D994-28C2-4667-9C3B-7211CF2DB141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0539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5574909"/>
              </p:ext>
            </p:extLst>
          </p:nvPr>
        </p:nvGraphicFramePr>
        <p:xfrm>
          <a:off x="1115520" y="1995670"/>
          <a:ext cx="7056980" cy="25082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56980"/>
              </a:tblGrid>
              <a:tr h="250826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        С 01.01.2025 налогоплательщики УСН, которые обязаны исчислять и уплачивать НДС в бюджет, осуществляющие расчеты с применением ККТ и выбравшие уплату НДС по специальной ставке (5% или 7%), должны перейти на указание новых ставок НДС в кассовых чеках в соответствии с изменениями, вносимыми в Приказ ФНС России от 14.09.2020 N ЕД-7-20/662@.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dirty="0"/>
              <a:t>Порядок применения чеков ККТ налогоплательщиками </a:t>
            </a:r>
            <a:r>
              <a:rPr lang="ru-RU" sz="3600" dirty="0" smtClean="0"/>
              <a:t>УСН</a:t>
            </a:r>
            <a:endParaRPr lang="ru-RU" sz="3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318D994-28C2-4667-9C3B-7211CF2DB141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1707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4294967295"/>
          </p:nvPr>
        </p:nvSpPr>
        <p:spPr>
          <a:xfrm>
            <a:off x="8388424" y="4443958"/>
            <a:ext cx="504825" cy="440754"/>
          </a:xfrm>
        </p:spPr>
        <p:txBody>
          <a:bodyPr/>
          <a:lstStyle/>
          <a:p>
            <a:pPr>
              <a:defRPr/>
            </a:pPr>
            <a:fld id="{0F576171-B9FE-441C-88E4-E502501FD63E}" type="slidenum">
              <a:rPr lang="ru-RU" smtClean="0"/>
              <a:pPr>
                <a:defRPr/>
              </a:pPr>
              <a:t>15</a:t>
            </a:fld>
            <a:endParaRPr lang="ru-RU" dirty="0"/>
          </a:p>
        </p:txBody>
      </p:sp>
      <p:sp>
        <p:nvSpPr>
          <p:cNvPr id="10" name="Заголовок 2"/>
          <p:cNvSpPr txBox="1">
            <a:spLocks/>
          </p:cNvSpPr>
          <p:nvPr/>
        </p:nvSpPr>
        <p:spPr>
          <a:xfrm>
            <a:off x="356153" y="627534"/>
            <a:ext cx="8464319" cy="360040"/>
          </a:xfrm>
          <a:prstGeom prst="rect">
            <a:avLst/>
          </a:prstGeom>
        </p:spPr>
        <p:txBody>
          <a:bodyPr vert="horz" lIns="81630" tIns="40815" rIns="81630" bIns="40815" rtlCol="0" anchor="ctr">
            <a:noAutofit/>
          </a:bodyPr>
          <a:lstStyle>
            <a:lvl1pPr marL="0" marR="0" indent="0" algn="l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tabLst/>
              <a:defRPr sz="4200" b="1" i="0" kern="1200">
                <a:solidFill>
                  <a:srgbClr val="005AA9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defTabSz="912813" fontAlgn="base">
              <a:spcBef>
                <a:spcPts val="0"/>
              </a:spcBef>
              <a:spcAft>
                <a:spcPct val="0"/>
              </a:spcAft>
            </a:pPr>
            <a:endParaRPr lang="ru-RU" sz="2000" dirty="0" smtClean="0"/>
          </a:p>
          <a:p>
            <a:pPr algn="ctr" defTabSz="912813" fontAlgn="base">
              <a:spcBef>
                <a:spcPts val="0"/>
              </a:spcBef>
              <a:spcAft>
                <a:spcPct val="0"/>
              </a:spcAft>
            </a:pPr>
            <a:r>
              <a:rPr lang="ru-RU" sz="2000" smtClean="0"/>
              <a:t>Федеральный </a:t>
            </a:r>
            <a:r>
              <a:rPr lang="ru-RU" sz="2000" dirty="0"/>
              <a:t>закон </a:t>
            </a:r>
            <a:r>
              <a:rPr lang="ru-RU" sz="2000" dirty="0" smtClean="0"/>
              <a:t>от 12.07.2024 № 176-ФЗ</a:t>
            </a:r>
            <a:endParaRPr lang="ru-RU" sz="2000" dirty="0">
              <a:solidFill>
                <a:schemeClr val="bg1">
                  <a:lumMod val="50000"/>
                </a:schemeClr>
              </a:solidFill>
              <a:latin typeface="Arial Narrow" pitchFamily="34" charset="0"/>
            </a:endParaRPr>
          </a:p>
          <a:p>
            <a:pPr algn="ctr" defTabSz="912813" fontAlgn="base">
              <a:spcBef>
                <a:spcPts val="0"/>
              </a:spcBef>
              <a:spcAft>
                <a:spcPct val="0"/>
              </a:spcAft>
            </a:pPr>
            <a:endParaRPr lang="ru-RU" sz="2400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C04547B7-6B0B-4E3A-BA23-45CF13BF54EC}"/>
              </a:ext>
            </a:extLst>
          </p:cNvPr>
          <p:cNvSpPr/>
          <p:nvPr/>
        </p:nvSpPr>
        <p:spPr>
          <a:xfrm>
            <a:off x="899589" y="1419622"/>
            <a:ext cx="7488835" cy="1442309"/>
          </a:xfrm>
          <a:prstGeom prst="rect">
            <a:avLst/>
          </a:prstGeom>
          <a:solidFill>
            <a:schemeClr val="bg1">
              <a:alpha val="62000"/>
            </a:schemeClr>
          </a:solidFill>
          <a:ln>
            <a:noFill/>
          </a:ln>
          <a:effectLst>
            <a:outerShdw blurRad="431800" sx="102000" sy="102000" algn="ctr" rotWithShape="0">
              <a:prstClr val="black">
                <a:alpha val="18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36000" tIns="36000" rIns="72000" bIns="36000" rtlCol="0" anchor="ctr">
            <a:spAutoFit/>
          </a:bodyPr>
          <a:lstStyle/>
          <a:p>
            <a:pPr algn="just"/>
            <a:r>
              <a:rPr lang="ru-RU" sz="1400" b="1" dirty="0">
                <a:solidFill>
                  <a:srgbClr val="005AA9"/>
                </a:solidFill>
                <a:latin typeface="+mj-lt"/>
                <a:ea typeface="+mj-ea"/>
                <a:cs typeface="+mj-cs"/>
              </a:rPr>
              <a:t>Ф</a:t>
            </a:r>
            <a:r>
              <a:rPr lang="ru-RU" sz="1400" b="1" dirty="0" smtClean="0">
                <a:solidFill>
                  <a:srgbClr val="005AA9"/>
                </a:solidFill>
                <a:latin typeface="+mj-lt"/>
                <a:ea typeface="+mj-ea"/>
                <a:cs typeface="+mj-cs"/>
              </a:rPr>
              <a:t>ормализовано понятие дробление бизнеса (</a:t>
            </a:r>
            <a:r>
              <a:rPr lang="ru-RU" sz="1400" b="1" dirty="0" err="1" smtClean="0">
                <a:solidFill>
                  <a:srgbClr val="005AA9"/>
                </a:solidFill>
                <a:latin typeface="+mj-lt"/>
                <a:ea typeface="+mj-ea"/>
                <a:cs typeface="+mj-cs"/>
              </a:rPr>
              <a:t>пп</a:t>
            </a:r>
            <a:r>
              <a:rPr lang="ru-RU" sz="1400" b="1" dirty="0" smtClean="0">
                <a:solidFill>
                  <a:srgbClr val="005AA9"/>
                </a:solidFill>
                <a:latin typeface="+mj-lt"/>
                <a:ea typeface="+mj-ea"/>
                <a:cs typeface="+mj-cs"/>
              </a:rPr>
              <a:t>. 1 ч. 1 ст. 6 ФЗ)</a:t>
            </a:r>
          </a:p>
          <a:p>
            <a:pPr algn="just"/>
            <a:endParaRPr lang="ru-RU" sz="800" dirty="0" smtClean="0">
              <a:solidFill>
                <a:srgbClr val="005AA9"/>
              </a:solidFill>
              <a:ea typeface="+mj-ea"/>
              <a:cs typeface="+mj-cs"/>
            </a:endParaRPr>
          </a:p>
          <a:p>
            <a:pPr marL="171450" indent="-171450" algn="just">
              <a:buFont typeface="Wingdings" pitchFamily="2" charset="2"/>
              <a:buChar char="ü"/>
            </a:pPr>
            <a:r>
              <a:rPr lang="ru-RU" sz="1200" b="1" dirty="0" smtClean="0">
                <a:solidFill>
                  <a:schemeClr val="tx1"/>
                </a:solidFill>
                <a:ea typeface="+mj-ea"/>
                <a:cs typeface="+mj-cs"/>
              </a:rPr>
              <a:t>ДРОБЛЕНИЕ БИЗНЕСА </a:t>
            </a:r>
            <a:r>
              <a:rPr lang="ru-RU" sz="1100" dirty="0" smtClean="0">
                <a:solidFill>
                  <a:schemeClr val="tx1"/>
                </a:solidFill>
                <a:ea typeface="+mj-ea"/>
                <a:cs typeface="+mj-cs"/>
              </a:rPr>
              <a:t>- разделение </a:t>
            </a:r>
            <a:r>
              <a:rPr lang="ru-RU" sz="1100" dirty="0">
                <a:solidFill>
                  <a:schemeClr val="tx1"/>
                </a:solidFill>
                <a:ea typeface="+mj-ea"/>
                <a:cs typeface="+mj-cs"/>
              </a:rPr>
              <a:t>единой предпринимательской деятельности между несколькими формально самостоятельными лицами (организациями, индивидуальными предпринимателями</a:t>
            </a:r>
            <a:r>
              <a:rPr lang="ru-RU" sz="1100" dirty="0" smtClean="0">
                <a:solidFill>
                  <a:schemeClr val="tx1"/>
                </a:solidFill>
                <a:ea typeface="+mj-ea"/>
                <a:cs typeface="+mj-cs"/>
              </a:rPr>
              <a:t>) (далее в ст. 5 ФЗ – группа лиц), </a:t>
            </a:r>
            <a:r>
              <a:rPr lang="ru-RU" sz="1100" dirty="0">
                <a:solidFill>
                  <a:schemeClr val="tx1"/>
                </a:solidFill>
                <a:ea typeface="+mj-ea"/>
                <a:cs typeface="+mj-cs"/>
              </a:rPr>
              <a:t>в отношении которых осуществляется контроль одними и теми же лицами, направленное исключительно или преимущественно на занижение сумм налогов путем применения специальных налоговых </a:t>
            </a:r>
            <a:r>
              <a:rPr lang="ru-RU" sz="1100" dirty="0" smtClean="0">
                <a:solidFill>
                  <a:schemeClr val="tx1"/>
                </a:solidFill>
                <a:ea typeface="+mj-ea"/>
                <a:cs typeface="+mj-cs"/>
              </a:rPr>
              <a:t>режимов с превышением предусмотренных статьей 54.1 НК РФ пределов осуществления прав по исчислению налоговой базы и (или) суммы налогов.</a:t>
            </a:r>
            <a:endParaRPr lang="ru-RU" sz="1100" dirty="0">
              <a:solidFill>
                <a:schemeClr val="tx1"/>
              </a:solidFill>
              <a:ea typeface="+mj-ea"/>
              <a:cs typeface="+mj-cs"/>
            </a:endParaRPr>
          </a:p>
        </p:txBody>
      </p:sp>
      <p:pic>
        <p:nvPicPr>
          <p:cNvPr id="9" name="Picture 4" descr="C:\Users\2900-05-520\Desktop\Оборот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3" y="1909114"/>
            <a:ext cx="504056" cy="463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C04547B7-6B0B-4E3A-BA23-45CF13BF54EC}"/>
              </a:ext>
            </a:extLst>
          </p:cNvPr>
          <p:cNvSpPr/>
          <p:nvPr/>
        </p:nvSpPr>
        <p:spPr>
          <a:xfrm>
            <a:off x="899591" y="3249857"/>
            <a:ext cx="7488833" cy="949866"/>
          </a:xfrm>
          <a:prstGeom prst="rect">
            <a:avLst/>
          </a:prstGeom>
          <a:solidFill>
            <a:schemeClr val="bg1">
              <a:alpha val="62000"/>
            </a:schemeClr>
          </a:solidFill>
          <a:ln>
            <a:noFill/>
          </a:ln>
          <a:effectLst>
            <a:outerShdw blurRad="431800" sx="102000" sy="102000" algn="ctr" rotWithShape="0">
              <a:prstClr val="black">
                <a:alpha val="18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36000" tIns="36000" rIns="72000" bIns="36000" rtlCol="0" anchor="ctr">
            <a:spAutoFit/>
          </a:bodyPr>
          <a:lstStyle/>
          <a:p>
            <a:pPr algn="just"/>
            <a:r>
              <a:rPr lang="ru-RU" sz="1400" b="1" dirty="0" smtClean="0">
                <a:solidFill>
                  <a:srgbClr val="005AA9"/>
                </a:solidFill>
                <a:latin typeface="+mj-lt"/>
                <a:ea typeface="+mj-ea"/>
                <a:cs typeface="+mj-cs"/>
              </a:rPr>
              <a:t>Формализовано понятие добровольный отказ от дробления бизнеса (</a:t>
            </a:r>
            <a:r>
              <a:rPr lang="ru-RU" sz="1400" b="1" dirty="0" err="1">
                <a:solidFill>
                  <a:srgbClr val="005AA9"/>
                </a:solidFill>
              </a:rPr>
              <a:t>пп</a:t>
            </a:r>
            <a:r>
              <a:rPr lang="ru-RU" sz="1400" b="1" dirty="0">
                <a:solidFill>
                  <a:srgbClr val="005AA9"/>
                </a:solidFill>
              </a:rPr>
              <a:t>. </a:t>
            </a:r>
            <a:r>
              <a:rPr lang="ru-RU" sz="1400" b="1" dirty="0" smtClean="0">
                <a:solidFill>
                  <a:srgbClr val="005AA9"/>
                </a:solidFill>
              </a:rPr>
              <a:t>2 ч. </a:t>
            </a:r>
            <a:r>
              <a:rPr lang="ru-RU" sz="1400" b="1" dirty="0">
                <a:solidFill>
                  <a:srgbClr val="005AA9"/>
                </a:solidFill>
              </a:rPr>
              <a:t>1 ст. 6 ФЗ</a:t>
            </a:r>
            <a:r>
              <a:rPr lang="ru-RU" sz="1400" b="1" dirty="0" smtClean="0">
                <a:solidFill>
                  <a:srgbClr val="005AA9"/>
                </a:solidFill>
              </a:rPr>
              <a:t>)</a:t>
            </a:r>
            <a:endParaRPr lang="ru-RU" sz="1400" b="1" dirty="0" smtClean="0">
              <a:solidFill>
                <a:srgbClr val="005AA9"/>
              </a:solidFill>
              <a:latin typeface="+mj-lt"/>
              <a:ea typeface="+mj-ea"/>
              <a:cs typeface="+mj-cs"/>
            </a:endParaRPr>
          </a:p>
          <a:p>
            <a:pPr algn="just"/>
            <a:endParaRPr lang="ru-RU" sz="900" dirty="0" smtClean="0">
              <a:solidFill>
                <a:srgbClr val="005AA9"/>
              </a:solidFill>
              <a:ea typeface="+mj-ea"/>
              <a:cs typeface="+mj-cs"/>
            </a:endParaRPr>
          </a:p>
          <a:p>
            <a:pPr marL="171450" indent="-171450" algn="just">
              <a:buFont typeface="Wingdings" pitchFamily="2" charset="2"/>
              <a:buChar char="ü"/>
            </a:pPr>
            <a:r>
              <a:rPr lang="ru-RU" sz="1200" b="1" dirty="0" smtClean="0">
                <a:solidFill>
                  <a:schemeClr val="tx1"/>
                </a:solidFill>
                <a:ea typeface="+mj-ea"/>
                <a:cs typeface="+mj-cs"/>
              </a:rPr>
              <a:t>ДОБРОВОЛЬНЫЙ ОТКАЗ ОТ ДРОБЛЕНИЯ БИЗНЕСА </a:t>
            </a:r>
            <a:r>
              <a:rPr lang="ru-RU" sz="1100" dirty="0" smtClean="0">
                <a:solidFill>
                  <a:schemeClr val="tx1"/>
                </a:solidFill>
                <a:ea typeface="+mj-ea"/>
                <a:cs typeface="+mj-cs"/>
              </a:rPr>
              <a:t>- исчисление </a:t>
            </a:r>
            <a:r>
              <a:rPr lang="ru-RU" sz="1100" dirty="0">
                <a:solidFill>
                  <a:schemeClr val="tx1"/>
                </a:solidFill>
                <a:ea typeface="+mj-ea"/>
                <a:cs typeface="+mj-cs"/>
              </a:rPr>
              <a:t>и уплата </a:t>
            </a:r>
            <a:r>
              <a:rPr lang="ru-RU" sz="1100" dirty="0" smtClean="0">
                <a:solidFill>
                  <a:schemeClr val="tx1"/>
                </a:solidFill>
                <a:ea typeface="+mj-ea"/>
                <a:cs typeface="+mj-cs"/>
              </a:rPr>
              <a:t>лицами</a:t>
            </a:r>
            <a:r>
              <a:rPr lang="ru-RU" sz="1100" dirty="0">
                <a:solidFill>
                  <a:schemeClr val="tx1"/>
                </a:solidFill>
                <a:ea typeface="+mj-ea"/>
                <a:cs typeface="+mj-cs"/>
              </a:rPr>
              <a:t>, </a:t>
            </a:r>
            <a:r>
              <a:rPr lang="ru-RU" sz="1100" dirty="0" smtClean="0">
                <a:solidFill>
                  <a:schemeClr val="tx1"/>
                </a:solidFill>
                <a:ea typeface="+mj-ea"/>
                <a:cs typeface="+mj-cs"/>
              </a:rPr>
              <a:t>участвовавшими в дроблении бизнеса, налогов в размере, определенном в результате консолидации по всей группе лиц доходов и </a:t>
            </a:r>
            <a:r>
              <a:rPr lang="ru-RU" sz="1100" dirty="0">
                <a:solidFill>
                  <a:schemeClr val="tx1"/>
                </a:solidFill>
                <a:ea typeface="+mj-ea"/>
                <a:cs typeface="+mj-cs"/>
              </a:rPr>
              <a:t>(или) других показателей, соблюдение которых является условием для применения специальных режимов </a:t>
            </a:r>
            <a:r>
              <a:rPr lang="ru-RU" sz="1100" dirty="0" smtClean="0">
                <a:solidFill>
                  <a:schemeClr val="tx1"/>
                </a:solidFill>
                <a:ea typeface="+mj-ea"/>
                <a:cs typeface="+mj-cs"/>
              </a:rPr>
              <a:t>налогообложения.</a:t>
            </a:r>
            <a:endParaRPr lang="ru-RU" sz="1100" dirty="0">
              <a:solidFill>
                <a:schemeClr val="tx1"/>
              </a:solidFill>
              <a:ea typeface="+mj-ea"/>
              <a:cs typeface="+mj-cs"/>
            </a:endParaRPr>
          </a:p>
        </p:txBody>
      </p:sp>
      <p:pic>
        <p:nvPicPr>
          <p:cNvPr id="13" name="Picture 4" descr="C:\Users\2900-05-520\Desktop\Оборот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3" y="3493128"/>
            <a:ext cx="504056" cy="463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1991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576171-B9FE-441C-88E4-E502501FD63E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  <p:sp>
        <p:nvSpPr>
          <p:cNvPr id="10" name="Заголовок 2"/>
          <p:cNvSpPr txBox="1">
            <a:spLocks/>
          </p:cNvSpPr>
          <p:nvPr/>
        </p:nvSpPr>
        <p:spPr>
          <a:xfrm>
            <a:off x="255320" y="1350048"/>
            <a:ext cx="8568952" cy="2160240"/>
          </a:xfrm>
          <a:prstGeom prst="rect">
            <a:avLst/>
          </a:prstGeom>
        </p:spPr>
        <p:txBody>
          <a:bodyPr vert="horz" lIns="81630" tIns="40815" rIns="81630" bIns="40815" rtlCol="0" anchor="ctr">
            <a:noAutofit/>
          </a:bodyPr>
          <a:lstStyle>
            <a:lvl1pPr marL="0" marR="0" indent="0" algn="l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tabLst/>
              <a:defRPr sz="4200" b="1" i="0" kern="1200">
                <a:solidFill>
                  <a:srgbClr val="005AA9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defTabSz="912813" fontAlgn="base">
              <a:spcBef>
                <a:spcPts val="0"/>
              </a:spcBef>
              <a:spcAft>
                <a:spcPct val="0"/>
              </a:spcAft>
            </a:pPr>
            <a:r>
              <a:rPr lang="ru-RU" sz="2800" dirty="0" smtClean="0"/>
              <a:t>Федеральный закон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400" dirty="0"/>
              <a:t>«О внесении изменений в части первую и вторую НК РФ и отдельные законодательные </a:t>
            </a:r>
            <a:r>
              <a:rPr lang="ru-RU" sz="2400" dirty="0" smtClean="0"/>
              <a:t>акты РФ и </a:t>
            </a:r>
          </a:p>
          <a:p>
            <a:pPr algn="ctr" defTabSz="912813" fontAlgn="base">
              <a:spcBef>
                <a:spcPts val="0"/>
              </a:spcBef>
              <a:spcAft>
                <a:spcPct val="0"/>
              </a:spcAft>
            </a:pPr>
            <a:r>
              <a:rPr lang="ru-RU" sz="2400" dirty="0" smtClean="0"/>
              <a:t>признание утратившими силу отдельных положений законодательных актов РФ» от 12.07.2024 № 176-ФЗ с изменениями, внесенными Федеральными законами от 29.10.2024 № 362-ФЗ и № 367-ФЗ</a:t>
            </a:r>
            <a:endParaRPr lang="ru-RU" sz="2400" dirty="0" smtClean="0">
              <a:solidFill>
                <a:schemeClr val="bg1">
                  <a:lumMod val="50000"/>
                </a:schemeClr>
              </a:solidFill>
              <a:latin typeface="Arial Narrow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75602" y="3313419"/>
            <a:ext cx="868350" cy="393738"/>
          </a:xfrm>
          <a:prstGeom prst="rect">
            <a:avLst/>
          </a:prstGeom>
        </p:spPr>
        <p:txBody>
          <a:bodyPr vert="horz" wrap="none" lIns="100932" tIns="50460" rIns="100932" bIns="50460" rtlCol="0" anchor="ctr">
            <a:normAutofit fontScale="92500" lnSpcReduction="20000"/>
          </a:bodyPr>
          <a:lstStyle/>
          <a:p>
            <a:pPr algn="ctr" defTabSz="1009095">
              <a:spcBef>
                <a:spcPct val="0"/>
              </a:spcBef>
            </a:pPr>
            <a:endParaRPr lang="ru-RU" sz="2500" b="1" dirty="0">
              <a:solidFill>
                <a:prstClr val="white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7022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2635" y="465483"/>
            <a:ext cx="7320689" cy="4361611"/>
          </a:xfrm>
        </p:spPr>
        <p:txBody>
          <a:bodyPr anchor="ctr"/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Письмо ФНС России от 17.10.2024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№ СД-4-3/11815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@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«Методические рекомендации по НДС для УСН»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448" name="Номер слайда 5"/>
          <p:cNvSpPr>
            <a:spLocks noGrp="1"/>
          </p:cNvSpPr>
          <p:nvPr>
            <p:ph type="sldNum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816242" fontAlgn="base">
              <a:spcBef>
                <a:spcPct val="0"/>
              </a:spcBef>
              <a:spcAft>
                <a:spcPct val="0"/>
              </a:spcAft>
              <a:defRPr/>
            </a:pPr>
            <a:fld id="{BF026D51-7491-46F3-B142-FB87D213AA62}" type="slidenum">
              <a:rPr lang="ru-RU"/>
              <a:pPr defTabSz="816242"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3162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6325804"/>
              </p:ext>
            </p:extLst>
          </p:nvPr>
        </p:nvGraphicFramePr>
        <p:xfrm>
          <a:off x="611450" y="1635620"/>
          <a:ext cx="7632700" cy="94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500"/>
                <a:gridCol w="4032200"/>
              </a:tblGrid>
              <a:tr h="160410">
                <a:tc gridSpan="2"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Совокупный доход за предыдущий год более 60 млн руб., определяется вне зависимости от применяемой системы налогообложения</a:t>
                      </a:r>
                      <a:endParaRPr lang="ru-RU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Пониженные ставки</a:t>
                      </a:r>
                      <a:r>
                        <a:rPr lang="ru-RU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НДС (5%, 7%)</a:t>
                      </a:r>
                      <a:endParaRPr lang="ru-RU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Общеустановленные ставки (10%, 20%, 0%)</a:t>
                      </a:r>
                      <a:endParaRPr lang="ru-RU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УСН – плательщик НДС, ставка налога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318D994-28C2-4667-9C3B-7211CF2DB141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259540" y="3795920"/>
            <a:ext cx="6480900" cy="720100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kern="1200" cap="none" spc="0" normalizeH="0" baseline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39440" y="2715770"/>
            <a:ext cx="7777080" cy="18068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ru-RU" sz="1400" dirty="0" smtClean="0">
                <a:latin typeface="Times New Roman" pitchFamily="18" charset="0"/>
                <a:ea typeface="Calibri"/>
                <a:cs typeface="Times New Roman" pitchFamily="18" charset="0"/>
              </a:rPr>
              <a:t>        В </a:t>
            </a:r>
            <a:r>
              <a:rPr lang="ru-RU" sz="1400" dirty="0">
                <a:latin typeface="Times New Roman" pitchFamily="18" charset="0"/>
                <a:ea typeface="Calibri"/>
                <a:cs typeface="Times New Roman" pitchFamily="18" charset="0"/>
              </a:rPr>
              <a:t>случае начала применения специальной ставки по НДС налогоплательщик УСН, который обязан исчислять и уплачивать НДС в бюджет, должен применять специальные ставки НДС последовательно в течение 12 кварталов (кроме случаев, при которых налогоплательщик утратит право на применение УСН либо у налогоплательщика возникнет основание для освобождения от </a:t>
            </a:r>
            <a:r>
              <a:rPr lang="ru-RU" sz="1400" dirty="0" smtClean="0">
                <a:latin typeface="Times New Roman" pitchFamily="18" charset="0"/>
                <a:ea typeface="Calibri"/>
                <a:cs typeface="Times New Roman" pitchFamily="18" charset="0"/>
              </a:rPr>
              <a:t>НДС). При </a:t>
            </a:r>
            <a:r>
              <a:rPr lang="ru-RU" sz="1400" dirty="0">
                <a:latin typeface="Times New Roman" pitchFamily="18" charset="0"/>
                <a:ea typeface="Calibri"/>
                <a:cs typeface="Times New Roman" pitchFamily="18" charset="0"/>
              </a:rPr>
              <a:t>выборе общеустановленных ставок НДС налогоплательщик УСН, который обязан исчислять и уплачивать НДС в бюджет, вправе перейти на применение специальной ставки НДС без такого ограничения с начала очередного налогового периода (квартала).</a:t>
            </a:r>
          </a:p>
        </p:txBody>
      </p:sp>
    </p:spTree>
    <p:extLst>
      <p:ext uri="{BB962C8B-B14F-4D97-AF65-F5344CB8AC3E}">
        <p14:creationId xmlns:p14="http://schemas.microsoft.com/office/powerpoint/2010/main" val="94943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7384926"/>
              </p:ext>
            </p:extLst>
          </p:nvPr>
        </p:nvGraphicFramePr>
        <p:xfrm>
          <a:off x="629572" y="1563610"/>
          <a:ext cx="7774956" cy="211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8376"/>
                <a:gridCol w="4176580"/>
              </a:tblGrid>
              <a:tr h="1368190">
                <a:tc>
                  <a:txBody>
                    <a:bodyPr/>
                    <a:lstStyle/>
                    <a:p>
                      <a:pPr algn="l"/>
                      <a:r>
                        <a:rPr lang="ru-RU" sz="1400" b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Доход менее 60 млн руб.</a:t>
                      </a:r>
                      <a:endParaRPr lang="ru-RU" sz="1400" b="0" dirty="0">
                        <a:solidFill>
                          <a:schemeClr val="bg1">
                            <a:lumMod val="9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Право</a:t>
                      </a:r>
                      <a:r>
                        <a:rPr lang="ru-RU" sz="1400" b="0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на освобождение от уплаты НДС </a:t>
                      </a:r>
                      <a:br>
                        <a:rPr lang="ru-RU" sz="1400" b="0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400" b="0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(ст. 145 НК РФ), определяется ежегодно. </a:t>
                      </a:r>
                      <a:br>
                        <a:rPr lang="ru-RU" sz="1400" b="0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400" b="0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 этом, начиная с 1-го числа месяца, следующего за месяцем превышения 60 млн руб., налогоплательщик УСН обязан исчислять и уплачивать НДС в бюджет.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Доход от 60 млн руб. до 250 млн руб.</a:t>
                      </a:r>
                      <a:endParaRPr lang="ru-RU" sz="1400" dirty="0">
                        <a:solidFill>
                          <a:schemeClr val="bg1">
                            <a:lumMod val="9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5% без предъявления</a:t>
                      </a:r>
                      <a:r>
                        <a:rPr lang="ru-RU" sz="1400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НДС к вычету</a:t>
                      </a:r>
                      <a:endParaRPr lang="ru-RU" sz="1400" dirty="0">
                        <a:solidFill>
                          <a:schemeClr val="bg1">
                            <a:lumMod val="9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Доход от</a:t>
                      </a:r>
                      <a:r>
                        <a:rPr lang="ru-RU" sz="1400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250 млн руб. до 450 млн руб.</a:t>
                      </a:r>
                      <a:endParaRPr lang="ru-RU" sz="1400" dirty="0">
                        <a:solidFill>
                          <a:schemeClr val="bg1">
                            <a:lumMod val="9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7% без предъявления НДС к вычету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dirty="0" smtClean="0"/>
              <a:t>Критерии применения пониженных ставок плательщиками УСН</a:t>
            </a:r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318D994-28C2-4667-9C3B-7211CF2DB141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259540" y="3795920"/>
            <a:ext cx="6480900" cy="720100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kern="1200" cap="none" spc="0" normalizeH="0" baseline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98402" y="3791117"/>
            <a:ext cx="7803175" cy="1044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750"/>
              </a:spcAft>
              <a:buSzPts val="1000"/>
              <a:tabLst>
                <a:tab pos="457200" algn="l"/>
              </a:tabLst>
            </a:pPr>
            <a:r>
              <a:rPr lang="ru-RU" sz="1200" dirty="0" smtClean="0">
                <a:latin typeface="Times New Roman" pitchFamily="18" charset="0"/>
                <a:ea typeface="Calibri"/>
                <a:cs typeface="Times New Roman" pitchFamily="18" charset="0"/>
              </a:rPr>
              <a:t>Пример для вновь созданных организаций!</a:t>
            </a:r>
          </a:p>
          <a:p>
            <a:pPr lvl="0" algn="just">
              <a:lnSpc>
                <a:spcPct val="115000"/>
              </a:lnSpc>
              <a:spcAft>
                <a:spcPts val="750"/>
              </a:spcAft>
              <a:buSzPts val="1000"/>
              <a:tabLst>
                <a:tab pos="457200" algn="l"/>
              </a:tabLst>
            </a:pPr>
            <a:r>
              <a:rPr lang="ru-RU" sz="1200" dirty="0">
                <a:latin typeface="Times New Roman" pitchFamily="18" charset="0"/>
                <a:ea typeface="Calibri"/>
                <a:cs typeface="Times New Roman" pitchFamily="18" charset="0"/>
              </a:rPr>
              <a:t>Организация создана в феврале 2025 года. В мае 2025 года доходы с даты создания организации превысили </a:t>
            </a:r>
            <a:r>
              <a:rPr lang="ru-RU" sz="1200" dirty="0" smtClean="0"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1200" dirty="0" smtClean="0"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1200" dirty="0" smtClean="0">
                <a:latin typeface="Times New Roman" pitchFamily="18" charset="0"/>
                <a:ea typeface="Calibri"/>
                <a:cs typeface="Times New Roman" pitchFamily="18" charset="0"/>
              </a:rPr>
              <a:t>60 </a:t>
            </a:r>
            <a:r>
              <a:rPr lang="ru-RU" sz="1200" dirty="0">
                <a:latin typeface="Times New Roman" pitchFamily="18" charset="0"/>
                <a:ea typeface="Calibri"/>
                <a:cs typeface="Times New Roman" pitchFamily="18" charset="0"/>
              </a:rPr>
              <a:t>млн </a:t>
            </a:r>
            <a:r>
              <a:rPr lang="ru-RU" sz="1200" dirty="0" smtClean="0">
                <a:latin typeface="Times New Roman" pitchFamily="18" charset="0"/>
                <a:ea typeface="Calibri"/>
                <a:cs typeface="Times New Roman" pitchFamily="18" charset="0"/>
              </a:rPr>
              <a:t>руб. </a:t>
            </a:r>
            <a:r>
              <a:rPr lang="ru-RU" sz="1200" dirty="0">
                <a:latin typeface="Times New Roman" pitchFamily="18" charset="0"/>
                <a:ea typeface="Calibri"/>
                <a:cs typeface="Times New Roman" pitchFamily="18" charset="0"/>
              </a:rPr>
              <a:t>и составили 65 млн </a:t>
            </a:r>
            <a:r>
              <a:rPr lang="ru-RU" sz="1200" dirty="0" smtClean="0">
                <a:latin typeface="Times New Roman" pitchFamily="18" charset="0"/>
                <a:ea typeface="Calibri"/>
                <a:cs typeface="Times New Roman" pitchFamily="18" charset="0"/>
              </a:rPr>
              <a:t>руб. </a:t>
            </a:r>
            <a:r>
              <a:rPr lang="ru-RU" sz="1200" dirty="0">
                <a:latin typeface="Times New Roman" pitchFamily="18" charset="0"/>
                <a:ea typeface="Calibri"/>
                <a:cs typeface="Times New Roman" pitchFamily="18" charset="0"/>
              </a:rPr>
              <a:t>Соответственно с февраля по май 2025 года налогоплательщик не исчисляет и не уплачивает </a:t>
            </a:r>
            <a:r>
              <a:rPr lang="ru-RU" sz="1200" dirty="0" smtClean="0">
                <a:latin typeface="Times New Roman" pitchFamily="18" charset="0"/>
                <a:ea typeface="Calibri"/>
                <a:cs typeface="Times New Roman" pitchFamily="18" charset="0"/>
              </a:rPr>
              <a:t>НДС, </a:t>
            </a:r>
            <a:r>
              <a:rPr lang="ru-RU" sz="1200" dirty="0">
                <a:latin typeface="Times New Roman" pitchFamily="18" charset="0"/>
                <a:ea typeface="Calibri"/>
                <a:cs typeface="Times New Roman" pitchFamily="18" charset="0"/>
              </a:rPr>
              <a:t>а по операциям с 1 июня 2025 года должен начать исчислять и уплачивать НДС в бюджет</a:t>
            </a:r>
            <a:r>
              <a:rPr lang="ru-RU" sz="1200" dirty="0" smtClean="0"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  <a:endParaRPr lang="ru-RU" sz="1400" dirty="0">
              <a:effectLst/>
              <a:latin typeface="+mn-lt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59997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3121351"/>
              </p:ext>
            </p:extLst>
          </p:nvPr>
        </p:nvGraphicFramePr>
        <p:xfrm>
          <a:off x="827480" y="1563610"/>
          <a:ext cx="76327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662"/>
                <a:gridCol w="4752038"/>
              </a:tblGrid>
              <a:tr h="160410">
                <a:tc>
                  <a:txBody>
                    <a:bodyPr/>
                    <a:lstStyle/>
                    <a:p>
                      <a:pPr algn="l"/>
                      <a:r>
                        <a:rPr lang="ru-RU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 применяются вычеты</a:t>
                      </a:r>
                      <a:endParaRPr lang="ru-RU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Если заявлено освобождение, а также </a:t>
                      </a:r>
                      <a:br>
                        <a:rPr lang="ru-RU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 применении пониженных ставок 5%, 7%</a:t>
                      </a: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60410"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Применяются вычеты</a:t>
                      </a:r>
                      <a:endParaRPr lang="ru-RU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 обычных ставках 10%, 20% , 0%</a:t>
                      </a:r>
                      <a:endParaRPr lang="ru-RU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dirty="0" smtClean="0"/>
              <a:t>Право на вычеты по НДС</a:t>
            </a:r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318D994-28C2-4667-9C3B-7211CF2DB141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1547580" y="3277361"/>
            <a:ext cx="5832810" cy="914400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4800" b="1" i="0" u="none" strike="noStrike" kern="1200" cap="none" spc="0" normalizeH="0" baseline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23660" y="3363860"/>
            <a:ext cx="3744520" cy="370701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rmAutofit fontScale="40000" lnSpcReduction="20000"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4800" b="1" i="0" u="none" strike="noStrike" kern="1200" cap="none" spc="0" normalizeH="0" baseline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27481" y="2868322"/>
            <a:ext cx="741703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!!!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Выбор между применением общеустановленных ставок НДС (20%, 10%, 0%) или специальных ставок НДС (5% или 7%) может быть сделан исходя из структуры затрат налогоплательщика УСН, который обязан исчислять и уплачивать НДС в бюджет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Выбор применяемой ставки НДС налогоплательщиком самостоятельно.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2449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4907301"/>
              </p:ext>
            </p:extLst>
          </p:nvPr>
        </p:nvGraphicFramePr>
        <p:xfrm>
          <a:off x="683460" y="2139690"/>
          <a:ext cx="7632700" cy="252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32700"/>
              </a:tblGrid>
              <a:tr h="160410">
                <a:tc>
                  <a:txBody>
                    <a:bodyPr/>
                    <a:lstStyle/>
                    <a:p>
                      <a:pPr marL="285750" indent="-285750" algn="l">
                        <a:lnSpc>
                          <a:spcPct val="150000"/>
                        </a:lnSpc>
                        <a:buFontTx/>
                        <a:buChar char="-"/>
                      </a:pPr>
                      <a:r>
                        <a:rPr lang="ru-RU" sz="16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Товары (работы, услуги) и имущественные права предназначены для деятельности, облагаемой НДС (ст. 172 НК РФ)</a:t>
                      </a:r>
                    </a:p>
                    <a:p>
                      <a:pPr marL="285750" indent="-285750" algn="l">
                        <a:lnSpc>
                          <a:spcPct val="150000"/>
                        </a:lnSpc>
                        <a:buFontTx/>
                        <a:buChar char="-"/>
                      </a:pPr>
                      <a:r>
                        <a:rPr lang="ru-RU" sz="16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Товары (работы, услуги) и имущественные права  поставлены на учет</a:t>
                      </a:r>
                    </a:p>
                    <a:p>
                      <a:pPr marL="285750" indent="-285750" algn="l">
                        <a:lnSpc>
                          <a:spcPct val="150000"/>
                        </a:lnSpc>
                        <a:buFontTx/>
                        <a:buChar char="-"/>
                      </a:pPr>
                      <a:r>
                        <a:rPr lang="ru-RU" sz="16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Поставщиком выставлен счет-фактура (ст. 169 НК РФ)</a:t>
                      </a:r>
                    </a:p>
                    <a:p>
                      <a:pPr marL="285750" indent="-285750" algn="l">
                        <a:lnSpc>
                          <a:spcPct val="150000"/>
                        </a:lnSpc>
                        <a:buFontTx/>
                        <a:buChar char="-"/>
                      </a:pPr>
                      <a:r>
                        <a:rPr lang="ru-RU" sz="16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Не применяется освобождение от уплаты НДС (ст.145 НК РФ)</a:t>
                      </a:r>
                    </a:p>
                    <a:p>
                      <a:pPr marL="0" indent="0" algn="l">
                        <a:lnSpc>
                          <a:spcPct val="150000"/>
                        </a:lnSpc>
                        <a:buFontTx/>
                        <a:buNone/>
                      </a:pPr>
                      <a:endParaRPr lang="ru-RU" sz="1600" b="0" i="0" u="none" strike="noStrike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188" y="558800"/>
            <a:ext cx="7921362" cy="1292849"/>
          </a:xfrm>
        </p:spPr>
        <p:txBody>
          <a:bodyPr/>
          <a:lstStyle/>
          <a:p>
            <a:pPr algn="ctr"/>
            <a:r>
              <a:rPr lang="ru-RU" sz="3200" dirty="0" smtClean="0"/>
              <a:t>Условия предъявления </a:t>
            </a:r>
            <a:r>
              <a:rPr lang="ru-RU" sz="3200" dirty="0"/>
              <a:t>НДС к вычету плательщиками </a:t>
            </a:r>
            <a:r>
              <a:rPr lang="ru-RU" sz="3200" dirty="0" smtClean="0"/>
              <a:t>УСН при применении общепринятых ставок</a:t>
            </a:r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318D994-28C2-4667-9C3B-7211CF2DB141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675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759211"/>
              </p:ext>
            </p:extLst>
          </p:nvPr>
        </p:nvGraphicFramePr>
        <p:xfrm>
          <a:off x="629572" y="1563610"/>
          <a:ext cx="7774956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74956"/>
              </a:tblGrid>
              <a:tr h="216030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Налоговой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базой по НДС является стоимость товаров, работ, услуг.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Моментом определения налоговой базы и исчисления НДС является ранняя из дат: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-день отгрузки товаров (работ, услуг)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-день оплаты (аванс) в счет предстоящих поставок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!!! При этом, при перечислении аванса НДС исчисляется как с предоплаты, так и при отгрузке. Чтобы избежать двойного налогообложения в периоде отгрузки НДС, исчисленный с аванса, принимается к вычету.</a:t>
                      </a:r>
                    </a:p>
                    <a:p>
                      <a:pPr algn="l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Момент определения налоговой базы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 НДС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318D994-28C2-4667-9C3B-7211CF2DB141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259540" y="3795920"/>
            <a:ext cx="6480900" cy="720100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kern="1200" cap="none" spc="0" normalizeH="0" baseline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09665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9079242"/>
              </p:ext>
            </p:extLst>
          </p:nvPr>
        </p:nvGraphicFramePr>
        <p:xfrm>
          <a:off x="755470" y="1707630"/>
          <a:ext cx="7632700" cy="277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32700"/>
              </a:tblGrid>
              <a:tr h="160410"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/>
                        <a:t>Если покупатель не согласится внести изменения в договор и доплатить продавцу сумму НДС, то при реализации (отгрузке) товаров (работ, услуг) необходимо исходить из того, что цена договора включает в себя НДС. </a:t>
                      </a:r>
                    </a:p>
                    <a:p>
                      <a:pPr algn="just"/>
                      <a:endParaRPr lang="ru-RU" dirty="0" smtClean="0"/>
                    </a:p>
                    <a:p>
                      <a:pPr algn="just"/>
                      <a:r>
                        <a:rPr lang="ru-RU" dirty="0" smtClean="0"/>
                        <a:t>Сумма</a:t>
                      </a:r>
                      <a:r>
                        <a:rPr lang="ru-RU" baseline="0" dirty="0" smtClean="0"/>
                        <a:t> НДС</a:t>
                      </a:r>
                      <a:r>
                        <a:rPr lang="ru-RU" dirty="0" smtClean="0"/>
                        <a:t> определяется по расчетную ставку в размере 5/105 или 7/107 (при применении специальной ставки НДС), либо 20/120, 10/110 (при применении общеустановленных ставок НДС).</a:t>
                      </a:r>
                    </a:p>
                    <a:p>
                      <a:pPr algn="just"/>
                      <a:endParaRPr lang="ru-RU" dirty="0" smtClean="0"/>
                    </a:p>
                    <a:p>
                      <a:pPr algn="just"/>
                      <a:r>
                        <a:rPr lang="ru-RU" dirty="0" smtClean="0"/>
                        <a:t>НДС, определенный расчетным методом, уменьшает сумму доходов, учитываемых по этой операции для целей УСН.</a:t>
                      </a:r>
                    </a:p>
                    <a:p>
                      <a:pPr algn="ctr"/>
                      <a:endParaRPr lang="ru-RU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188" y="558800"/>
            <a:ext cx="7921362" cy="932799"/>
          </a:xfrm>
        </p:spPr>
        <p:txBody>
          <a:bodyPr/>
          <a:lstStyle/>
          <a:p>
            <a:pPr algn="ctr"/>
            <a:r>
              <a:rPr lang="ru-RU" sz="3200" dirty="0"/>
              <a:t>Как исчислить НДС по длящимся договорам, заключенным до </a:t>
            </a:r>
            <a:r>
              <a:rPr lang="ru-RU" sz="3200" dirty="0" smtClean="0"/>
              <a:t>01.01.2025</a:t>
            </a:r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318D994-28C2-4667-9C3B-7211CF2DB141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0825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0000009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21933</TotalTime>
  <Words>1050</Words>
  <Application>Microsoft Office PowerPoint</Application>
  <PresentationFormat>Экран (16:9)</PresentationFormat>
  <Paragraphs>96</Paragraphs>
  <Slides>15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Ppt0000009</vt:lpstr>
      <vt:lpstr> УСН, НДС – новеллы с 01.01.2025  </vt:lpstr>
      <vt:lpstr>Презентация PowerPoint</vt:lpstr>
      <vt:lpstr>Презентация PowerPoint</vt:lpstr>
      <vt:lpstr>УСН – плательщик НДС, ставка налога</vt:lpstr>
      <vt:lpstr>Критерии применения пониженных ставок плательщиками УСН</vt:lpstr>
      <vt:lpstr>Право на вычеты по НДС</vt:lpstr>
      <vt:lpstr>Условия предъявления НДС к вычету плательщиками УСН при применении общепринятых ставок</vt:lpstr>
      <vt:lpstr>Момент определения налоговой базы  по НДС</vt:lpstr>
      <vt:lpstr>Как исчислить НДС по длящимся договорам, заключенным до 01.01.2025</vt:lpstr>
      <vt:lpstr>Операции, освобождаемые от уплаты НДС</vt:lpstr>
      <vt:lpstr>Сроки предоставления отчетности по НДС и сроки уплаты налога</vt:lpstr>
      <vt:lpstr>Условия освобождения услуг общепита от уплаты НДС</vt:lpstr>
      <vt:lpstr>Электронный документооборот с контрагентами Приказом ФНС России от 19.12.2023 № ЕД-7-26/970@ утвержден формат счета-фактуры в электронной форме.</vt:lpstr>
      <vt:lpstr>Порядок применения чеков ККТ налогоплательщиками УСН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Актуальные вопросы внедрения АИС «Налог-3». Результаты работы по подготовке данных к переносу из СЭОД в федеральное хранилище данных АИС «Налог-3»</dc:title>
  <dc:creator>Serg</dc:creator>
  <cp:lastModifiedBy>Манухина Наталья Ивановна</cp:lastModifiedBy>
  <cp:revision>885</cp:revision>
  <cp:lastPrinted>2024-12-10T14:24:48Z</cp:lastPrinted>
  <dcterms:created xsi:type="dcterms:W3CDTF">2013-03-21T13:05:08Z</dcterms:created>
  <dcterms:modified xsi:type="dcterms:W3CDTF">2024-12-10T15:01:56Z</dcterms:modified>
</cp:coreProperties>
</file>